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e-drive program at a drive systems manufacturer. The program sets the gates; every discipline delivers to them. Read each pink line top to bottom: the decision in the program lane needs the deliveries marked on the same line in every discipline. Pharma and defense teams can rename the disciplines, for example CMC, clinical and regulatory, or subsystems and integration.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Roadmap">
    <p:bg>
      <p:bgPr>
        <a:solidFill>
          <a:schemeClr val="bg1"/>
        </a:solidFill>
      </p:bgPr>
    </p:bg>
    <p:spTree>
      <p:nvGrpSpPr>
        <p:cNvPr id="1" name=""/>
        <p:cNvGrpSpPr/>
        <p:nvPr/>
      </p:nvGrpSpPr>
      <p:grpSpPr>
        <a:xfrm>
          <a:off x="0" y="0"/>
          <a:ext cx="0" cy="0"/>
          <a:chOff x="0" y="0"/>
          <a:chExt cx="0" cy="0"/>
        </a:xfrm>
      </p:grpSpPr>
      <p:pic>
        <p:nvPicPr>
          <p:cNvPr id="2" name="Image 0" descr="ITONICS logo">    </p:cNvPr>
          <p:cNvPicPr>
            <a:picLocks noChangeAspect="1"/>
          </p:cNvPicPr>
          <p:nvPr/>
        </p:nvPicPr>
        <p:blipFill>
          <a:blip r:embed="rId1"/>
          <a:stretch>
            <a:fillRect/>
          </a:stretch>
        </p:blipFill>
        <p:spPr>
          <a:xfrm>
            <a:off x="8037576" y="429768"/>
            <a:ext cx="694944" cy="146304"/>
          </a:xfrm>
          <a:prstGeom prst="rect">
            <a:avLst/>
          </a:prstGeom>
        </p:spPr>
      </p:pic>
      <p:sp>
        <p:nvSpPr>
          <p:cNvPr id="3" name="Text 0"/>
          <p:cNvSpPr/>
          <p:nvPr>
            <p:ph idx="101" type="title" hasCustomPrompt="1"/>
          </p:nvPr>
        </p:nvSpPr>
        <p:spPr>
          <a:xfrm>
            <a:off x="411480" y="292608"/>
            <a:ext cx="6949440" cy="420624"/>
          </a:xfrm>
          <a:prstGeom prst="rect">
            <a:avLst/>
          </a:prstGeom>
          <a:noFill/>
          <a:ln/>
        </p:spPr>
        <p:txBody>
          <a:bodyPr wrap="square" rtlCol="0"/>
          <a:lstStyle>
            <a:lvl1pPr algn="l" indent="0" marL="0">
              <a:buNone/>
              <a:defRPr lang="en-US" sz="2400" b="1" dirty="0">
                <a:solidFill>
                  <a:schemeClr val="accent2"/>
                </a:solidFill>
              </a:defRPr>
            </a:lvl1pPr>
          </a:lstStyle>
          <a:p>
            <a:pPr algn="l" indent="0" marL="0">
              <a:buNone/>
            </a:pPr>
            <a:endParaRPr lang="en-US"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411480" y="292608"/>
            <a:ext cx="6949440" cy="420624"/>
          </a:xfrm>
          <a:prstGeom prst="rect">
            <a:avLst/>
          </a:prstGeom>
          <a:noFill/>
          <a:ln/>
        </p:spPr>
        <p:txBody>
          <a:bodyPr wrap="square" lIns="0" tIns="0" rIns="0" bIns="0" rtlCol="0" anchor="ctr"/>
          <a:lstStyle/>
          <a:p>
            <a:pPr algn="l" indent="0" marL="0">
              <a:buNone/>
            </a:pPr>
            <a:r>
              <a:rPr lang="en-US" sz="2400" b="1" dirty="0">
                <a:solidFill>
                  <a:schemeClr val="accent2"/>
                </a:solidFill>
              </a:rPr>
              <a:t>Product Roadmap Template</a:t>
            </a:r>
            <a:endParaRPr lang="en-US" sz="2400" dirty="0"/>
          </a:p>
        </p:txBody>
      </p:sp>
      <p:sp>
        <p:nvSpPr>
          <p:cNvPr id="3" name="Header lanes"/>
          <p:cNvSpPr txBox="1"/>
          <p:nvPr/>
        </p:nvSpPr>
        <p:spPr>
          <a:xfrm>
            <a:off x="566928" y="932688"/>
            <a:ext cx="1280160" cy="201168"/>
          </a:xfrm>
          <a:prstGeom prst="rect">
            <a:avLst/>
          </a:prstGeom>
          <a:noFill/>
          <a:ln/>
        </p:spPr>
        <p:txBody>
          <a:bodyPr wrap="square" lIns="0" tIns="0" rIns="0" bIns="0" rtlCol="0" anchor="ctr"/>
          <a:lstStyle/>
          <a:p>
            <a:pPr indent="0" marL="0">
              <a:buNone/>
            </a:pPr>
            <a:r>
              <a:rPr lang="en-US" sz="800" b="1" spc="150" kern="0" dirty="0">
                <a:solidFill>
                  <a:schemeClr val="accent4"/>
                </a:solidFill>
              </a:rPr>
              <a:t>DISCIPLINE</a:t>
            </a:r>
            <a:endParaRPr lang="en-US" sz="800" dirty="0"/>
          </a:p>
        </p:txBody>
      </p:sp>
      <p:sp>
        <p:nvSpPr>
          <p:cNvPr id="4" name="Period 2027"/>
          <p:cNvSpPr txBox="1"/>
          <p:nvPr/>
        </p:nvSpPr>
        <p:spPr>
          <a:xfrm>
            <a:off x="1874520" y="932688"/>
            <a:ext cx="2176272" cy="201168"/>
          </a:xfrm>
          <a:prstGeom prst="rect">
            <a:avLst/>
          </a:prstGeom>
          <a:noFill/>
          <a:ln/>
        </p:spPr>
        <p:txBody>
          <a:bodyPr wrap="square" lIns="0" tIns="0" rIns="0" bIns="0" rtlCol="0" anchor="ctr"/>
          <a:lstStyle/>
          <a:p>
            <a:pPr algn="ctr" indent="0" marL="0">
              <a:buNone/>
            </a:pPr>
            <a:r>
              <a:rPr lang="en-US" sz="1100" b="1" dirty="0">
                <a:solidFill>
                  <a:schemeClr val="tx1"/>
                </a:solidFill>
                <a:latin typeface="+mj-lt" pitchFamily="34" charset="0"/>
                <a:ea typeface="+mj-lt" pitchFamily="34" charset="-122"/>
                <a:cs typeface="+mj-lt" pitchFamily="34" charset="-120"/>
              </a:rPr>
              <a:t>2027</a:t>
            </a:r>
            <a:endParaRPr lang="en-US" sz="1100" dirty="0"/>
          </a:p>
        </p:txBody>
      </p:sp>
      <p:sp>
        <p:nvSpPr>
          <p:cNvPr id="5" name="Period 2028"/>
          <p:cNvSpPr txBox="1"/>
          <p:nvPr/>
        </p:nvSpPr>
        <p:spPr>
          <a:xfrm>
            <a:off x="4050792" y="932688"/>
            <a:ext cx="2176272" cy="201168"/>
          </a:xfrm>
          <a:prstGeom prst="rect">
            <a:avLst/>
          </a:prstGeom>
          <a:noFill/>
          <a:ln/>
        </p:spPr>
        <p:txBody>
          <a:bodyPr wrap="square" lIns="0" tIns="0" rIns="0" bIns="0" rtlCol="0" anchor="ctr"/>
          <a:lstStyle/>
          <a:p>
            <a:pPr algn="ctr" indent="0" marL="0">
              <a:buNone/>
            </a:pPr>
            <a:r>
              <a:rPr lang="en-US" sz="1100" b="1" dirty="0">
                <a:solidFill>
                  <a:schemeClr val="tx1"/>
                </a:solidFill>
                <a:latin typeface="+mj-lt" pitchFamily="34" charset="0"/>
                <a:ea typeface="+mj-lt" pitchFamily="34" charset="-122"/>
                <a:cs typeface="+mj-lt" pitchFamily="34" charset="-120"/>
              </a:rPr>
              <a:t>2028</a:t>
            </a:r>
            <a:endParaRPr lang="en-US" sz="1100" dirty="0"/>
          </a:p>
        </p:txBody>
      </p:sp>
      <p:sp>
        <p:nvSpPr>
          <p:cNvPr id="6" name="Period 2029"/>
          <p:cNvSpPr txBox="1"/>
          <p:nvPr/>
        </p:nvSpPr>
        <p:spPr>
          <a:xfrm>
            <a:off x="6227064" y="932688"/>
            <a:ext cx="2176272" cy="201168"/>
          </a:xfrm>
          <a:prstGeom prst="rect">
            <a:avLst/>
          </a:prstGeom>
          <a:noFill/>
          <a:ln/>
        </p:spPr>
        <p:txBody>
          <a:bodyPr wrap="square" lIns="0" tIns="0" rIns="0" bIns="0" rtlCol="0" anchor="ctr"/>
          <a:lstStyle/>
          <a:p>
            <a:pPr algn="ctr" indent="0" marL="0">
              <a:buNone/>
            </a:pPr>
            <a:r>
              <a:rPr lang="en-US" sz="1100" b="1" dirty="0">
                <a:solidFill>
                  <a:schemeClr val="tx1"/>
                </a:solidFill>
                <a:latin typeface="+mj-lt" pitchFamily="34" charset="0"/>
                <a:ea typeface="+mj-lt" pitchFamily="34" charset="-122"/>
                <a:cs typeface="+mj-lt" pitchFamily="34" charset="-120"/>
              </a:rPr>
              <a:t>2029</a:t>
            </a:r>
            <a:endParaRPr lang="en-US" sz="1100" dirty="0"/>
          </a:p>
        </p:txBody>
      </p:sp>
      <p:sp>
        <p:nvSpPr>
          <p:cNvPr id="7" name="Card Program"/>
          <p:cNvSpPr/>
          <p:nvPr/>
        </p:nvSpPr>
        <p:spPr>
          <a:xfrm>
            <a:off x="411480" y="1261872"/>
            <a:ext cx="8321040" cy="781812"/>
          </a:xfrm>
          <a:prstGeom prst="roundRect">
            <a:avLst>
              <a:gd name="adj" fmla="val 9357"/>
            </a:avLst>
          </a:prstGeom>
          <a:solidFill>
            <a:schemeClr val="bg2"/>
          </a:solidFill>
          <a:ln w="12700">
            <a:solidFill>
              <a:schemeClr val="bg2"/>
            </a:solidFill>
            <a:prstDash val="solid"/>
          </a:ln>
        </p:spPr>
      </p:sp>
      <p:sp>
        <p:nvSpPr>
          <p:cNvPr id="8" name="Card Mechanics"/>
          <p:cNvSpPr/>
          <p:nvPr/>
        </p:nvSpPr>
        <p:spPr>
          <a:xfrm>
            <a:off x="411480" y="2098548"/>
            <a:ext cx="8321040" cy="781812"/>
          </a:xfrm>
          <a:prstGeom prst="roundRect">
            <a:avLst>
              <a:gd name="adj" fmla="val 9357"/>
            </a:avLst>
          </a:prstGeom>
          <a:solidFill>
            <a:schemeClr val="bg2"/>
          </a:solidFill>
          <a:ln w="12700">
            <a:solidFill>
              <a:schemeClr val="bg2"/>
            </a:solidFill>
            <a:prstDash val="solid"/>
          </a:ln>
        </p:spPr>
      </p:sp>
      <p:sp>
        <p:nvSpPr>
          <p:cNvPr id="9" name="Card E/E &amp; software"/>
          <p:cNvSpPr/>
          <p:nvPr/>
        </p:nvSpPr>
        <p:spPr>
          <a:xfrm>
            <a:off x="411480" y="2935224"/>
            <a:ext cx="8321040" cy="781812"/>
          </a:xfrm>
          <a:prstGeom prst="roundRect">
            <a:avLst>
              <a:gd name="adj" fmla="val 9357"/>
            </a:avLst>
          </a:prstGeom>
          <a:solidFill>
            <a:schemeClr val="bg2"/>
          </a:solidFill>
          <a:ln w="12700">
            <a:solidFill>
              <a:schemeClr val="bg2"/>
            </a:solidFill>
            <a:prstDash val="solid"/>
          </a:ln>
        </p:spPr>
      </p:sp>
      <p:sp>
        <p:nvSpPr>
          <p:cNvPr id="10" name="Card Manufacturing"/>
          <p:cNvSpPr/>
          <p:nvPr/>
        </p:nvSpPr>
        <p:spPr>
          <a:xfrm>
            <a:off x="411480" y="3771900"/>
            <a:ext cx="8321040" cy="781812"/>
          </a:xfrm>
          <a:prstGeom prst="roundRect">
            <a:avLst>
              <a:gd name="adj" fmla="val 9357"/>
            </a:avLst>
          </a:prstGeom>
          <a:solidFill>
            <a:schemeClr val="bg2"/>
          </a:solidFill>
          <a:ln w="12700">
            <a:solidFill>
              <a:schemeClr val="bg2"/>
            </a:solidFill>
            <a:prstDash val="solid"/>
          </a:ln>
        </p:spPr>
      </p:sp>
      <p:sp>
        <p:nvSpPr>
          <p:cNvPr id="11" name="Gate line Concept freeze"/>
          <p:cNvSpPr/>
          <p:nvPr/>
        </p:nvSpPr>
        <p:spPr>
          <a:xfrm>
            <a:off x="3180283" y="1261872"/>
            <a:ext cx="0" cy="3346704"/>
          </a:xfrm>
          <a:prstGeom prst="line">
            <a:avLst/>
          </a:prstGeom>
          <a:noFill/>
          <a:ln w="12700">
            <a:solidFill>
              <a:schemeClr val="accent2"/>
            </a:solidFill>
            <a:prstDash val="dash"/>
          </a:ln>
        </p:spPr>
      </p:sp>
      <p:sp>
        <p:nvSpPr>
          <p:cNvPr id="12" name="Gate pill Concept freeze"/>
          <p:cNvSpPr/>
          <p:nvPr/>
        </p:nvSpPr>
        <p:spPr>
          <a:xfrm>
            <a:off x="2691642" y="4608576"/>
            <a:ext cx="977283" cy="182880"/>
          </a:xfrm>
          <a:prstGeom prst="roundRect">
            <a:avLst>
              <a:gd name="adj" fmla="val 50000"/>
            </a:avLst>
          </a:prstGeom>
          <a:solidFill>
            <a:schemeClr val="accent2"/>
          </a:solidFill>
          <a:ln>
            <a:solidFill>
              <a:schemeClr val="accent2"/>
            </a:solidFill>
          </a:ln>
        </p:spPr>
        <p:txBody>
          <a:bodyPr wrap="none" lIns="0" tIns="0" rIns="0" bIns="0" rtlCol="0" anchor="ctr"/>
          <a:lstStyle/>
          <a:p>
            <a:pPr algn="ctr" indent="0" marL="0">
              <a:buNone/>
            </a:pPr>
            <a:r>
              <a:rPr lang="en-US" sz="800" b="1" dirty="0">
                <a:solidFill>
                  <a:schemeClr val="bg1"/>
                </a:solidFill>
              </a:rPr>
              <a:t>Concept freeze</a:t>
            </a:r>
            <a:endParaRPr lang="en-US" sz="800" dirty="0"/>
          </a:p>
        </p:txBody>
      </p:sp>
      <p:sp>
        <p:nvSpPr>
          <p:cNvPr id="13" name="Gate line Design freeze"/>
          <p:cNvSpPr/>
          <p:nvPr/>
        </p:nvSpPr>
        <p:spPr>
          <a:xfrm>
            <a:off x="4703674" y="1261872"/>
            <a:ext cx="0" cy="3346704"/>
          </a:xfrm>
          <a:prstGeom prst="line">
            <a:avLst/>
          </a:prstGeom>
          <a:noFill/>
          <a:ln w="12700">
            <a:solidFill>
              <a:schemeClr val="accent2"/>
            </a:solidFill>
            <a:prstDash val="dash"/>
          </a:ln>
        </p:spPr>
      </p:sp>
      <p:sp>
        <p:nvSpPr>
          <p:cNvPr id="14" name="Gate pill Design freeze"/>
          <p:cNvSpPr/>
          <p:nvPr/>
        </p:nvSpPr>
        <p:spPr>
          <a:xfrm>
            <a:off x="4253965" y="4608576"/>
            <a:ext cx="899418" cy="182880"/>
          </a:xfrm>
          <a:prstGeom prst="roundRect">
            <a:avLst>
              <a:gd name="adj" fmla="val 50000"/>
            </a:avLst>
          </a:prstGeom>
          <a:solidFill>
            <a:schemeClr val="accent2"/>
          </a:solidFill>
          <a:ln>
            <a:solidFill>
              <a:schemeClr val="accent2"/>
            </a:solidFill>
          </a:ln>
        </p:spPr>
        <p:txBody>
          <a:bodyPr wrap="none" lIns="0" tIns="0" rIns="0" bIns="0" rtlCol="0" anchor="ctr"/>
          <a:lstStyle/>
          <a:p>
            <a:pPr algn="ctr" indent="0" marL="0">
              <a:buNone/>
            </a:pPr>
            <a:r>
              <a:rPr lang="en-US" sz="800" b="1" dirty="0">
                <a:solidFill>
                  <a:schemeClr val="bg1"/>
                </a:solidFill>
              </a:rPr>
              <a:t>Design freeze</a:t>
            </a:r>
            <a:endParaRPr lang="en-US" sz="800" dirty="0"/>
          </a:p>
        </p:txBody>
      </p:sp>
      <p:sp>
        <p:nvSpPr>
          <p:cNvPr id="15" name="Gate line Production release"/>
          <p:cNvSpPr/>
          <p:nvPr/>
        </p:nvSpPr>
        <p:spPr>
          <a:xfrm>
            <a:off x="6227064" y="1261872"/>
            <a:ext cx="0" cy="3346704"/>
          </a:xfrm>
          <a:prstGeom prst="line">
            <a:avLst/>
          </a:prstGeom>
          <a:noFill/>
          <a:ln w="12700">
            <a:solidFill>
              <a:schemeClr val="accent2"/>
            </a:solidFill>
            <a:prstDash val="dash"/>
          </a:ln>
        </p:spPr>
      </p:sp>
      <p:sp>
        <p:nvSpPr>
          <p:cNvPr id="16" name="Gate pill Production release"/>
          <p:cNvSpPr/>
          <p:nvPr/>
        </p:nvSpPr>
        <p:spPr>
          <a:xfrm>
            <a:off x="5633481" y="4608576"/>
            <a:ext cx="1187166" cy="182880"/>
          </a:xfrm>
          <a:prstGeom prst="roundRect">
            <a:avLst>
              <a:gd name="adj" fmla="val 50000"/>
            </a:avLst>
          </a:prstGeom>
          <a:solidFill>
            <a:schemeClr val="accent2"/>
          </a:solidFill>
          <a:ln>
            <a:solidFill>
              <a:schemeClr val="accent2"/>
            </a:solidFill>
          </a:ln>
        </p:spPr>
        <p:txBody>
          <a:bodyPr wrap="none" lIns="0" tIns="0" rIns="0" bIns="0" rtlCol="0" anchor="ctr"/>
          <a:lstStyle/>
          <a:p>
            <a:pPr algn="ctr" indent="0" marL="0">
              <a:buNone/>
            </a:pPr>
            <a:r>
              <a:rPr lang="en-US" sz="800" b="1" dirty="0">
                <a:solidFill>
                  <a:schemeClr val="bg1"/>
                </a:solidFill>
              </a:rPr>
              <a:t>Production release</a:t>
            </a:r>
            <a:endParaRPr lang="en-US" sz="800" dirty="0"/>
          </a:p>
        </p:txBody>
      </p:sp>
      <p:sp>
        <p:nvSpPr>
          <p:cNvPr id="17" name="Gate line SOP"/>
          <p:cNvSpPr/>
          <p:nvPr/>
        </p:nvSpPr>
        <p:spPr>
          <a:xfrm>
            <a:off x="7315200" y="1261872"/>
            <a:ext cx="0" cy="3346704"/>
          </a:xfrm>
          <a:prstGeom prst="line">
            <a:avLst/>
          </a:prstGeom>
          <a:noFill/>
          <a:ln w="12700">
            <a:solidFill>
              <a:schemeClr val="accent2"/>
            </a:solidFill>
            <a:prstDash val="dash"/>
          </a:ln>
        </p:spPr>
      </p:sp>
      <p:sp>
        <p:nvSpPr>
          <p:cNvPr id="18" name="Gate pill SOP"/>
          <p:cNvSpPr/>
          <p:nvPr/>
        </p:nvSpPr>
        <p:spPr>
          <a:xfrm>
            <a:off x="7118435" y="4608576"/>
            <a:ext cx="393530" cy="182880"/>
          </a:xfrm>
          <a:prstGeom prst="roundRect">
            <a:avLst>
              <a:gd name="adj" fmla="val 50000"/>
            </a:avLst>
          </a:prstGeom>
          <a:solidFill>
            <a:schemeClr val="accent2"/>
          </a:solidFill>
          <a:ln>
            <a:solidFill>
              <a:schemeClr val="accent2"/>
            </a:solidFill>
          </a:ln>
        </p:spPr>
        <p:txBody>
          <a:bodyPr wrap="none" lIns="0" tIns="0" rIns="0" bIns="0" rtlCol="0" anchor="ctr"/>
          <a:lstStyle/>
          <a:p>
            <a:pPr algn="ctr" indent="0" marL="0">
              <a:buNone/>
            </a:pPr>
            <a:r>
              <a:rPr lang="en-US" sz="800" b="1" dirty="0">
                <a:solidFill>
                  <a:schemeClr val="bg1"/>
                </a:solidFill>
              </a:rPr>
              <a:t>SOP</a:t>
            </a:r>
            <a:endParaRPr lang="en-US" sz="800" dirty="0"/>
          </a:p>
        </p:txBody>
      </p:sp>
      <p:sp>
        <p:nvSpPr>
          <p:cNvPr id="19" name="Lane Program"/>
          <p:cNvSpPr txBox="1"/>
          <p:nvPr/>
        </p:nvSpPr>
        <p:spPr>
          <a:xfrm>
            <a:off x="566928" y="1364742"/>
            <a:ext cx="1325880" cy="219456"/>
          </a:xfrm>
          <a:prstGeom prst="rect">
            <a:avLst/>
          </a:prstGeom>
          <a:noFill/>
          <a:ln/>
        </p:spPr>
        <p:txBody>
          <a:bodyPr wrap="square" lIns="0" tIns="0" rIns="0" bIns="0" rtlCol="0" anchor="ctr"/>
          <a:lstStyle/>
          <a:p>
            <a:pPr indent="0" marL="0">
              <a:buNone/>
            </a:pPr>
            <a:r>
              <a:rPr lang="en-US" sz="1200" dirty="0">
                <a:solidFill>
                  <a:schemeClr val="tx1"/>
                </a:solidFill>
                <a:latin typeface="+mj-lt" pitchFamily="34" charset="0"/>
                <a:ea typeface="+mj-lt" pitchFamily="34" charset="-122"/>
                <a:cs typeface="+mj-lt" pitchFamily="34" charset="-120"/>
              </a:rPr>
              <a:t>Program</a:t>
            </a:r>
            <a:endParaRPr lang="en-US" sz="1200" dirty="0"/>
          </a:p>
        </p:txBody>
      </p:sp>
      <p:sp>
        <p:nvSpPr>
          <p:cNvPr id="20" name="Owner label Program"/>
          <p:cNvSpPr txBox="1"/>
          <p:nvPr/>
        </p:nvSpPr>
        <p:spPr>
          <a:xfrm>
            <a:off x="566928" y="1620774"/>
            <a:ext cx="411480" cy="155448"/>
          </a:xfrm>
          <a:prstGeom prst="rect">
            <a:avLst/>
          </a:prstGeom>
          <a:noFill/>
          <a:ln/>
        </p:spPr>
        <p:txBody>
          <a:bodyPr wrap="square" lIns="0" tIns="0" rIns="0" bIns="0" rtlCol="0" anchor="ctr"/>
          <a:lstStyle/>
          <a:p>
            <a:pPr indent="0" marL="0">
              <a:buNone/>
            </a:pPr>
            <a:r>
              <a:rPr lang="en-US" sz="900" dirty="0">
                <a:solidFill>
                  <a:schemeClr val="accent4"/>
                </a:solidFill>
              </a:rPr>
              <a:t>Owner</a:t>
            </a:r>
            <a:endParaRPr lang="en-US" sz="900" dirty="0"/>
          </a:p>
        </p:txBody>
      </p:sp>
      <p:sp>
        <p:nvSpPr>
          <p:cNvPr id="21" name="Owner blank Program"/>
          <p:cNvSpPr txBox="1"/>
          <p:nvPr/>
        </p:nvSpPr>
        <p:spPr>
          <a:xfrm>
            <a:off x="978408" y="1602486"/>
            <a:ext cx="868680" cy="155448"/>
          </a:xfrm>
          <a:prstGeom prst="rect">
            <a:avLst/>
          </a:prstGeom>
          <a:noFill/>
          <a:ln/>
        </p:spPr>
        <p:txBody>
          <a:bodyPr wrap="square" lIns="0" tIns="0" rIns="0" bIns="0" rtlCol="0" anchor="ctr"/>
          <a:lstStyle/>
          <a:p>
            <a:pPr indent="0" marL="0">
              <a:buNone/>
            </a:pPr>
            <a:r>
              <a:rPr lang="en-US" sz="900" dirty="0">
                <a:solidFill>
                  <a:schemeClr val="accent4"/>
                </a:solidFill>
              </a:rPr>
              <a:t>_______________</a:t>
            </a:r>
            <a:endParaRPr lang="en-US" sz="900" dirty="0"/>
          </a:p>
        </p:txBody>
      </p:sp>
      <p:sp>
        <p:nvSpPr>
          <p:cNvPr id="22" name="Goal label Program"/>
          <p:cNvSpPr txBox="1"/>
          <p:nvPr/>
        </p:nvSpPr>
        <p:spPr>
          <a:xfrm>
            <a:off x="566928" y="1785366"/>
            <a:ext cx="411480" cy="155448"/>
          </a:xfrm>
          <a:prstGeom prst="rect">
            <a:avLst/>
          </a:prstGeom>
          <a:noFill/>
          <a:ln/>
        </p:spPr>
        <p:txBody>
          <a:bodyPr wrap="square" lIns="0" tIns="0" rIns="0" bIns="0" rtlCol="0" anchor="ctr"/>
          <a:lstStyle/>
          <a:p>
            <a:pPr indent="0" marL="0">
              <a:buNone/>
            </a:pPr>
            <a:r>
              <a:rPr lang="en-US" sz="900" dirty="0">
                <a:solidFill>
                  <a:schemeClr val="accent4"/>
                </a:solidFill>
              </a:rPr>
              <a:t>Goal</a:t>
            </a:r>
            <a:endParaRPr lang="en-US" sz="900" dirty="0"/>
          </a:p>
        </p:txBody>
      </p:sp>
      <p:sp>
        <p:nvSpPr>
          <p:cNvPr id="23" name="Goal blank Program"/>
          <p:cNvSpPr txBox="1"/>
          <p:nvPr/>
        </p:nvSpPr>
        <p:spPr>
          <a:xfrm>
            <a:off x="978408" y="1767078"/>
            <a:ext cx="868680" cy="155448"/>
          </a:xfrm>
          <a:prstGeom prst="rect">
            <a:avLst/>
          </a:prstGeom>
          <a:noFill/>
          <a:ln/>
        </p:spPr>
        <p:txBody>
          <a:bodyPr wrap="square" lIns="0" tIns="0" rIns="0" bIns="0" rtlCol="0" anchor="ctr"/>
          <a:lstStyle/>
          <a:p>
            <a:pPr indent="0" marL="0">
              <a:buNone/>
            </a:pPr>
            <a:r>
              <a:rPr lang="en-US" sz="900" dirty="0">
                <a:solidFill>
                  <a:schemeClr val="accent4"/>
                </a:solidFill>
              </a:rPr>
              <a:t>_______________</a:t>
            </a:r>
            <a:endParaRPr lang="en-US" sz="900" dirty="0"/>
          </a:p>
        </p:txBody>
      </p:sp>
      <p:sp>
        <p:nvSpPr>
          <p:cNvPr id="24" name="Lane Mechanics"/>
          <p:cNvSpPr txBox="1"/>
          <p:nvPr/>
        </p:nvSpPr>
        <p:spPr>
          <a:xfrm>
            <a:off x="566928" y="2201418"/>
            <a:ext cx="1325880" cy="219456"/>
          </a:xfrm>
          <a:prstGeom prst="rect">
            <a:avLst/>
          </a:prstGeom>
          <a:noFill/>
          <a:ln/>
        </p:spPr>
        <p:txBody>
          <a:bodyPr wrap="square" lIns="0" tIns="0" rIns="0" bIns="0" rtlCol="0" anchor="ctr"/>
          <a:lstStyle/>
          <a:p>
            <a:pPr indent="0" marL="0">
              <a:buNone/>
            </a:pPr>
            <a:r>
              <a:rPr lang="en-US" sz="1200" dirty="0">
                <a:solidFill>
                  <a:schemeClr val="tx1"/>
                </a:solidFill>
                <a:latin typeface="+mj-lt" pitchFamily="34" charset="0"/>
                <a:ea typeface="+mj-lt" pitchFamily="34" charset="-122"/>
                <a:cs typeface="+mj-lt" pitchFamily="34" charset="-120"/>
              </a:rPr>
              <a:t>Mechanics</a:t>
            </a:r>
            <a:endParaRPr lang="en-US" sz="1200" dirty="0"/>
          </a:p>
        </p:txBody>
      </p:sp>
      <p:sp>
        <p:nvSpPr>
          <p:cNvPr id="25" name="Owner label Mechanics"/>
          <p:cNvSpPr txBox="1"/>
          <p:nvPr/>
        </p:nvSpPr>
        <p:spPr>
          <a:xfrm>
            <a:off x="566928" y="2457450"/>
            <a:ext cx="411480" cy="155448"/>
          </a:xfrm>
          <a:prstGeom prst="rect">
            <a:avLst/>
          </a:prstGeom>
          <a:noFill/>
          <a:ln/>
        </p:spPr>
        <p:txBody>
          <a:bodyPr wrap="square" lIns="0" tIns="0" rIns="0" bIns="0" rtlCol="0" anchor="ctr"/>
          <a:lstStyle/>
          <a:p>
            <a:pPr indent="0" marL="0">
              <a:buNone/>
            </a:pPr>
            <a:r>
              <a:rPr lang="en-US" sz="900" dirty="0">
                <a:solidFill>
                  <a:schemeClr val="accent4"/>
                </a:solidFill>
              </a:rPr>
              <a:t>Owner</a:t>
            </a:r>
            <a:endParaRPr lang="en-US" sz="900" dirty="0"/>
          </a:p>
        </p:txBody>
      </p:sp>
      <p:sp>
        <p:nvSpPr>
          <p:cNvPr id="26" name="Owner blank Mechanics"/>
          <p:cNvSpPr txBox="1"/>
          <p:nvPr/>
        </p:nvSpPr>
        <p:spPr>
          <a:xfrm>
            <a:off x="978408" y="2439162"/>
            <a:ext cx="868680" cy="155448"/>
          </a:xfrm>
          <a:prstGeom prst="rect">
            <a:avLst/>
          </a:prstGeom>
          <a:noFill/>
          <a:ln/>
        </p:spPr>
        <p:txBody>
          <a:bodyPr wrap="square" lIns="0" tIns="0" rIns="0" bIns="0" rtlCol="0" anchor="ctr"/>
          <a:lstStyle/>
          <a:p>
            <a:pPr indent="0" marL="0">
              <a:buNone/>
            </a:pPr>
            <a:r>
              <a:rPr lang="en-US" sz="900" dirty="0">
                <a:solidFill>
                  <a:schemeClr val="accent4"/>
                </a:solidFill>
              </a:rPr>
              <a:t>_______________</a:t>
            </a:r>
            <a:endParaRPr lang="en-US" sz="900" dirty="0"/>
          </a:p>
        </p:txBody>
      </p:sp>
      <p:sp>
        <p:nvSpPr>
          <p:cNvPr id="27" name="Goal label Mechanics"/>
          <p:cNvSpPr txBox="1"/>
          <p:nvPr/>
        </p:nvSpPr>
        <p:spPr>
          <a:xfrm>
            <a:off x="566928" y="2622042"/>
            <a:ext cx="411480" cy="155448"/>
          </a:xfrm>
          <a:prstGeom prst="rect">
            <a:avLst/>
          </a:prstGeom>
          <a:noFill/>
          <a:ln/>
        </p:spPr>
        <p:txBody>
          <a:bodyPr wrap="square" lIns="0" tIns="0" rIns="0" bIns="0" rtlCol="0" anchor="ctr"/>
          <a:lstStyle/>
          <a:p>
            <a:pPr indent="0" marL="0">
              <a:buNone/>
            </a:pPr>
            <a:r>
              <a:rPr lang="en-US" sz="900" dirty="0">
                <a:solidFill>
                  <a:schemeClr val="accent4"/>
                </a:solidFill>
              </a:rPr>
              <a:t>Goal</a:t>
            </a:r>
            <a:endParaRPr lang="en-US" sz="900" dirty="0"/>
          </a:p>
        </p:txBody>
      </p:sp>
      <p:sp>
        <p:nvSpPr>
          <p:cNvPr id="28" name="Goal blank Mechanics"/>
          <p:cNvSpPr txBox="1"/>
          <p:nvPr/>
        </p:nvSpPr>
        <p:spPr>
          <a:xfrm>
            <a:off x="978408" y="2603754"/>
            <a:ext cx="868680" cy="155448"/>
          </a:xfrm>
          <a:prstGeom prst="rect">
            <a:avLst/>
          </a:prstGeom>
          <a:noFill/>
          <a:ln/>
        </p:spPr>
        <p:txBody>
          <a:bodyPr wrap="square" lIns="0" tIns="0" rIns="0" bIns="0" rtlCol="0" anchor="ctr"/>
          <a:lstStyle/>
          <a:p>
            <a:pPr indent="0" marL="0">
              <a:buNone/>
            </a:pPr>
            <a:r>
              <a:rPr lang="en-US" sz="900" dirty="0">
                <a:solidFill>
                  <a:schemeClr val="accent4"/>
                </a:solidFill>
              </a:rPr>
              <a:t>_______________</a:t>
            </a:r>
            <a:endParaRPr lang="en-US" sz="900" dirty="0"/>
          </a:p>
        </p:txBody>
      </p:sp>
      <p:sp>
        <p:nvSpPr>
          <p:cNvPr id="29" name="Lane E/E &amp;amp; software"/>
          <p:cNvSpPr txBox="1"/>
          <p:nvPr/>
        </p:nvSpPr>
        <p:spPr>
          <a:xfrm>
            <a:off x="566928" y="3038094"/>
            <a:ext cx="1325880" cy="219456"/>
          </a:xfrm>
          <a:prstGeom prst="rect">
            <a:avLst/>
          </a:prstGeom>
          <a:noFill/>
          <a:ln/>
        </p:spPr>
        <p:txBody>
          <a:bodyPr wrap="square" lIns="0" tIns="0" rIns="0" bIns="0" rtlCol="0" anchor="ctr"/>
          <a:lstStyle/>
          <a:p>
            <a:pPr indent="0" marL="0">
              <a:buNone/>
            </a:pPr>
            <a:r>
              <a:rPr lang="en-US" sz="1200" dirty="0">
                <a:solidFill>
                  <a:schemeClr val="tx1"/>
                </a:solidFill>
                <a:latin typeface="+mj-lt" pitchFamily="34" charset="0"/>
                <a:ea typeface="+mj-lt" pitchFamily="34" charset="-122"/>
                <a:cs typeface="+mj-lt" pitchFamily="34" charset="-120"/>
              </a:rPr>
              <a:t>E/E &amp; software</a:t>
            </a:r>
            <a:endParaRPr lang="en-US" sz="1200" dirty="0"/>
          </a:p>
        </p:txBody>
      </p:sp>
      <p:sp>
        <p:nvSpPr>
          <p:cNvPr id="30" name="Owner label E/E &amp;amp; software"/>
          <p:cNvSpPr txBox="1"/>
          <p:nvPr/>
        </p:nvSpPr>
        <p:spPr>
          <a:xfrm>
            <a:off x="566928" y="3294126"/>
            <a:ext cx="411480" cy="155448"/>
          </a:xfrm>
          <a:prstGeom prst="rect">
            <a:avLst/>
          </a:prstGeom>
          <a:noFill/>
          <a:ln/>
        </p:spPr>
        <p:txBody>
          <a:bodyPr wrap="square" lIns="0" tIns="0" rIns="0" bIns="0" rtlCol="0" anchor="ctr"/>
          <a:lstStyle/>
          <a:p>
            <a:pPr indent="0" marL="0">
              <a:buNone/>
            </a:pPr>
            <a:r>
              <a:rPr lang="en-US" sz="900" dirty="0">
                <a:solidFill>
                  <a:schemeClr val="accent4"/>
                </a:solidFill>
              </a:rPr>
              <a:t>Owner</a:t>
            </a:r>
            <a:endParaRPr lang="en-US" sz="900" dirty="0"/>
          </a:p>
        </p:txBody>
      </p:sp>
      <p:sp>
        <p:nvSpPr>
          <p:cNvPr id="31" name="Owner blank E/E &amp;amp; software"/>
          <p:cNvSpPr txBox="1"/>
          <p:nvPr/>
        </p:nvSpPr>
        <p:spPr>
          <a:xfrm>
            <a:off x="978408" y="3275838"/>
            <a:ext cx="868680" cy="155448"/>
          </a:xfrm>
          <a:prstGeom prst="rect">
            <a:avLst/>
          </a:prstGeom>
          <a:noFill/>
          <a:ln/>
        </p:spPr>
        <p:txBody>
          <a:bodyPr wrap="square" lIns="0" tIns="0" rIns="0" bIns="0" rtlCol="0" anchor="ctr"/>
          <a:lstStyle/>
          <a:p>
            <a:pPr indent="0" marL="0">
              <a:buNone/>
            </a:pPr>
            <a:r>
              <a:rPr lang="en-US" sz="900" dirty="0">
                <a:solidFill>
                  <a:schemeClr val="accent4"/>
                </a:solidFill>
              </a:rPr>
              <a:t>_______________</a:t>
            </a:r>
            <a:endParaRPr lang="en-US" sz="900" dirty="0"/>
          </a:p>
        </p:txBody>
      </p:sp>
      <p:sp>
        <p:nvSpPr>
          <p:cNvPr id="32" name="Goal label E/E &amp;amp; software"/>
          <p:cNvSpPr txBox="1"/>
          <p:nvPr/>
        </p:nvSpPr>
        <p:spPr>
          <a:xfrm>
            <a:off x="566928" y="3458718"/>
            <a:ext cx="411480" cy="155448"/>
          </a:xfrm>
          <a:prstGeom prst="rect">
            <a:avLst/>
          </a:prstGeom>
          <a:noFill/>
          <a:ln/>
        </p:spPr>
        <p:txBody>
          <a:bodyPr wrap="square" lIns="0" tIns="0" rIns="0" bIns="0" rtlCol="0" anchor="ctr"/>
          <a:lstStyle/>
          <a:p>
            <a:pPr indent="0" marL="0">
              <a:buNone/>
            </a:pPr>
            <a:r>
              <a:rPr lang="en-US" sz="900" dirty="0">
                <a:solidFill>
                  <a:schemeClr val="accent4"/>
                </a:solidFill>
              </a:rPr>
              <a:t>Goal</a:t>
            </a:r>
            <a:endParaRPr lang="en-US" sz="900" dirty="0"/>
          </a:p>
        </p:txBody>
      </p:sp>
      <p:sp>
        <p:nvSpPr>
          <p:cNvPr id="33" name="Goal blank E/E &amp;amp; software"/>
          <p:cNvSpPr txBox="1"/>
          <p:nvPr/>
        </p:nvSpPr>
        <p:spPr>
          <a:xfrm>
            <a:off x="978408" y="3440430"/>
            <a:ext cx="868680" cy="155448"/>
          </a:xfrm>
          <a:prstGeom prst="rect">
            <a:avLst/>
          </a:prstGeom>
          <a:noFill/>
          <a:ln/>
        </p:spPr>
        <p:txBody>
          <a:bodyPr wrap="square" lIns="0" tIns="0" rIns="0" bIns="0" rtlCol="0" anchor="ctr"/>
          <a:lstStyle/>
          <a:p>
            <a:pPr indent="0" marL="0">
              <a:buNone/>
            </a:pPr>
            <a:r>
              <a:rPr lang="en-US" sz="900" dirty="0">
                <a:solidFill>
                  <a:schemeClr val="accent4"/>
                </a:solidFill>
              </a:rPr>
              <a:t>_______________</a:t>
            </a:r>
            <a:endParaRPr lang="en-US" sz="900" dirty="0"/>
          </a:p>
        </p:txBody>
      </p:sp>
      <p:sp>
        <p:nvSpPr>
          <p:cNvPr id="34" name="Lane Manufacturing"/>
          <p:cNvSpPr txBox="1"/>
          <p:nvPr/>
        </p:nvSpPr>
        <p:spPr>
          <a:xfrm>
            <a:off x="566928" y="3874770"/>
            <a:ext cx="1325880" cy="219456"/>
          </a:xfrm>
          <a:prstGeom prst="rect">
            <a:avLst/>
          </a:prstGeom>
          <a:noFill/>
          <a:ln/>
        </p:spPr>
        <p:txBody>
          <a:bodyPr wrap="square" lIns="0" tIns="0" rIns="0" bIns="0" rtlCol="0" anchor="ctr"/>
          <a:lstStyle/>
          <a:p>
            <a:pPr indent="0" marL="0">
              <a:buNone/>
            </a:pPr>
            <a:r>
              <a:rPr lang="en-US" sz="1200" dirty="0">
                <a:solidFill>
                  <a:schemeClr val="tx1"/>
                </a:solidFill>
                <a:latin typeface="+mj-lt" pitchFamily="34" charset="0"/>
                <a:ea typeface="+mj-lt" pitchFamily="34" charset="-122"/>
                <a:cs typeface="+mj-lt" pitchFamily="34" charset="-120"/>
              </a:rPr>
              <a:t>Manufacturing</a:t>
            </a:r>
            <a:endParaRPr lang="en-US" sz="1200" dirty="0"/>
          </a:p>
        </p:txBody>
      </p:sp>
      <p:sp>
        <p:nvSpPr>
          <p:cNvPr id="35" name="Owner label Manufacturing"/>
          <p:cNvSpPr txBox="1"/>
          <p:nvPr/>
        </p:nvSpPr>
        <p:spPr>
          <a:xfrm>
            <a:off x="566928" y="4130802"/>
            <a:ext cx="411480" cy="155448"/>
          </a:xfrm>
          <a:prstGeom prst="rect">
            <a:avLst/>
          </a:prstGeom>
          <a:noFill/>
          <a:ln/>
        </p:spPr>
        <p:txBody>
          <a:bodyPr wrap="square" lIns="0" tIns="0" rIns="0" bIns="0" rtlCol="0" anchor="ctr"/>
          <a:lstStyle/>
          <a:p>
            <a:pPr indent="0" marL="0">
              <a:buNone/>
            </a:pPr>
            <a:r>
              <a:rPr lang="en-US" sz="900" dirty="0">
                <a:solidFill>
                  <a:schemeClr val="accent4"/>
                </a:solidFill>
              </a:rPr>
              <a:t>Owner</a:t>
            </a:r>
            <a:endParaRPr lang="en-US" sz="900" dirty="0"/>
          </a:p>
        </p:txBody>
      </p:sp>
      <p:sp>
        <p:nvSpPr>
          <p:cNvPr id="36" name="Owner blank Manufacturing"/>
          <p:cNvSpPr txBox="1"/>
          <p:nvPr/>
        </p:nvSpPr>
        <p:spPr>
          <a:xfrm>
            <a:off x="978408" y="4112514"/>
            <a:ext cx="868680" cy="155448"/>
          </a:xfrm>
          <a:prstGeom prst="rect">
            <a:avLst/>
          </a:prstGeom>
          <a:noFill/>
          <a:ln/>
        </p:spPr>
        <p:txBody>
          <a:bodyPr wrap="square" lIns="0" tIns="0" rIns="0" bIns="0" rtlCol="0" anchor="ctr"/>
          <a:lstStyle/>
          <a:p>
            <a:pPr indent="0" marL="0">
              <a:buNone/>
            </a:pPr>
            <a:r>
              <a:rPr lang="en-US" sz="900" dirty="0">
                <a:solidFill>
                  <a:schemeClr val="accent4"/>
                </a:solidFill>
              </a:rPr>
              <a:t>_______________</a:t>
            </a:r>
            <a:endParaRPr lang="en-US" sz="900" dirty="0"/>
          </a:p>
        </p:txBody>
      </p:sp>
      <p:sp>
        <p:nvSpPr>
          <p:cNvPr id="37" name="Goal label Manufacturing"/>
          <p:cNvSpPr txBox="1"/>
          <p:nvPr/>
        </p:nvSpPr>
        <p:spPr>
          <a:xfrm>
            <a:off x="566928" y="4295394"/>
            <a:ext cx="411480" cy="155448"/>
          </a:xfrm>
          <a:prstGeom prst="rect">
            <a:avLst/>
          </a:prstGeom>
          <a:noFill/>
          <a:ln/>
        </p:spPr>
        <p:txBody>
          <a:bodyPr wrap="square" lIns="0" tIns="0" rIns="0" bIns="0" rtlCol="0" anchor="ctr"/>
          <a:lstStyle/>
          <a:p>
            <a:pPr indent="0" marL="0">
              <a:buNone/>
            </a:pPr>
            <a:r>
              <a:rPr lang="en-US" sz="900" dirty="0">
                <a:solidFill>
                  <a:schemeClr val="accent4"/>
                </a:solidFill>
              </a:rPr>
              <a:t>Goal</a:t>
            </a:r>
            <a:endParaRPr lang="en-US" sz="900" dirty="0"/>
          </a:p>
        </p:txBody>
      </p:sp>
      <p:sp>
        <p:nvSpPr>
          <p:cNvPr id="38" name="Goal blank Manufacturing"/>
          <p:cNvSpPr txBox="1"/>
          <p:nvPr/>
        </p:nvSpPr>
        <p:spPr>
          <a:xfrm>
            <a:off x="978408" y="4277106"/>
            <a:ext cx="868680" cy="155448"/>
          </a:xfrm>
          <a:prstGeom prst="rect">
            <a:avLst/>
          </a:prstGeom>
          <a:noFill/>
          <a:ln/>
        </p:spPr>
        <p:txBody>
          <a:bodyPr wrap="square" lIns="0" tIns="0" rIns="0" bIns="0" rtlCol="0" anchor="ctr"/>
          <a:lstStyle/>
          <a:p>
            <a:pPr indent="0" marL="0">
              <a:buNone/>
            </a:pPr>
            <a:r>
              <a:rPr lang="en-US" sz="900" dirty="0">
                <a:solidFill>
                  <a:schemeClr val="accent4"/>
                </a:solidFill>
              </a:rPr>
              <a:t>_______________</a:t>
            </a:r>
            <a:endParaRPr lang="en-US" sz="900" dirty="0"/>
          </a:p>
        </p:txBody>
      </p:sp>
      <p:sp>
        <p:nvSpPr>
          <p:cNvPr id="39" name="black Concept"/>
          <p:cNvSpPr/>
          <p:nvPr/>
        </p:nvSpPr>
        <p:spPr>
          <a:xfrm>
            <a:off x="1874520" y="1410462"/>
            <a:ext cx="1196950" cy="201168"/>
          </a:xfrm>
          <a:prstGeom prst="roundRect">
            <a:avLst>
              <a:gd name="adj" fmla="val 50000"/>
            </a:avLst>
          </a:prstGeom>
          <a:solidFill>
            <a:schemeClr val="tx1"/>
          </a:solidFill>
          <a:ln>
            <a:solidFill>
              <a:schemeClr val="tx1"/>
            </a:solidFill>
          </a:ln>
        </p:spPr>
        <p:txBody>
          <a:bodyPr wrap="none" lIns="88900" tIns="0" rIns="88900" bIns="0" rtlCol="0" anchor="ctr"/>
          <a:lstStyle/>
          <a:p>
            <a:pPr algn="l" indent="0" marL="0">
              <a:buNone/>
            </a:pPr>
            <a:r>
              <a:rPr lang="en-US" sz="900" dirty="0">
                <a:solidFill>
                  <a:schemeClr val="bg1"/>
                </a:solidFill>
              </a:rPr>
              <a:t>Concept</a:t>
            </a:r>
            <a:endParaRPr lang="en-US" sz="900" dirty="0"/>
          </a:p>
        </p:txBody>
      </p:sp>
      <p:sp>
        <p:nvSpPr>
          <p:cNvPr id="40" name="black Development"/>
          <p:cNvSpPr/>
          <p:nvPr/>
        </p:nvSpPr>
        <p:spPr>
          <a:xfrm>
            <a:off x="3289097" y="1410462"/>
            <a:ext cx="1305763" cy="201168"/>
          </a:xfrm>
          <a:prstGeom prst="roundRect">
            <a:avLst>
              <a:gd name="adj" fmla="val 50000"/>
            </a:avLst>
          </a:prstGeom>
          <a:solidFill>
            <a:schemeClr val="tx1"/>
          </a:solidFill>
          <a:ln>
            <a:solidFill>
              <a:schemeClr val="tx1"/>
            </a:solidFill>
          </a:ln>
        </p:spPr>
        <p:txBody>
          <a:bodyPr wrap="none" lIns="88900" tIns="0" rIns="88900" bIns="0" rtlCol="0" anchor="ctr"/>
          <a:lstStyle/>
          <a:p>
            <a:pPr algn="l" indent="0" marL="0">
              <a:buNone/>
            </a:pPr>
            <a:r>
              <a:rPr lang="en-US" sz="900" dirty="0">
                <a:solidFill>
                  <a:schemeClr val="bg1"/>
                </a:solidFill>
              </a:rPr>
              <a:t>Development</a:t>
            </a:r>
            <a:endParaRPr lang="en-US" sz="900" dirty="0"/>
          </a:p>
        </p:txBody>
      </p:sp>
      <p:sp>
        <p:nvSpPr>
          <p:cNvPr id="41" name="black Validation"/>
          <p:cNvSpPr/>
          <p:nvPr/>
        </p:nvSpPr>
        <p:spPr>
          <a:xfrm>
            <a:off x="4812487" y="1410462"/>
            <a:ext cx="1305763" cy="201168"/>
          </a:xfrm>
          <a:prstGeom prst="roundRect">
            <a:avLst>
              <a:gd name="adj" fmla="val 50000"/>
            </a:avLst>
          </a:prstGeom>
          <a:solidFill>
            <a:schemeClr val="tx1"/>
          </a:solidFill>
          <a:ln>
            <a:solidFill>
              <a:schemeClr val="tx1"/>
            </a:solidFill>
          </a:ln>
        </p:spPr>
        <p:txBody>
          <a:bodyPr wrap="none" lIns="88900" tIns="0" rIns="88900" bIns="0" rtlCol="0" anchor="ctr"/>
          <a:lstStyle/>
          <a:p>
            <a:pPr algn="l" indent="0" marL="0">
              <a:buNone/>
            </a:pPr>
            <a:r>
              <a:rPr lang="en-US" sz="900" dirty="0">
                <a:solidFill>
                  <a:schemeClr val="bg1"/>
                </a:solidFill>
              </a:rPr>
              <a:t>Validation</a:t>
            </a:r>
            <a:endParaRPr lang="en-US" sz="900" dirty="0"/>
          </a:p>
        </p:txBody>
      </p:sp>
      <p:sp>
        <p:nvSpPr>
          <p:cNvPr id="42" name="black Launch"/>
          <p:cNvSpPr/>
          <p:nvPr/>
        </p:nvSpPr>
        <p:spPr>
          <a:xfrm>
            <a:off x="6335878" y="1410462"/>
            <a:ext cx="870509" cy="201168"/>
          </a:xfrm>
          <a:prstGeom prst="roundRect">
            <a:avLst>
              <a:gd name="adj" fmla="val 50000"/>
            </a:avLst>
          </a:prstGeom>
          <a:solidFill>
            <a:schemeClr val="tx1"/>
          </a:solidFill>
          <a:ln>
            <a:solidFill>
              <a:schemeClr val="tx1"/>
            </a:solidFill>
          </a:ln>
        </p:spPr>
        <p:txBody>
          <a:bodyPr wrap="none" lIns="88900" tIns="0" rIns="88900" bIns="0" rtlCol="0" anchor="ctr"/>
          <a:lstStyle/>
          <a:p>
            <a:pPr algn="l" indent="0" marL="0">
              <a:buNone/>
            </a:pPr>
            <a:r>
              <a:rPr lang="en-US" sz="900" dirty="0">
                <a:solidFill>
                  <a:schemeClr val="bg1"/>
                </a:solidFill>
              </a:rPr>
              <a:t>Launch</a:t>
            </a:r>
            <a:endParaRPr lang="en-US" sz="900" dirty="0"/>
          </a:p>
        </p:txBody>
      </p:sp>
      <p:sp>
        <p:nvSpPr>
          <p:cNvPr id="43" name="black Series"/>
          <p:cNvSpPr/>
          <p:nvPr/>
        </p:nvSpPr>
        <p:spPr>
          <a:xfrm>
            <a:off x="7424014" y="1410462"/>
            <a:ext cx="979322" cy="201168"/>
          </a:xfrm>
          <a:prstGeom prst="roundRect">
            <a:avLst>
              <a:gd name="adj" fmla="val 50000"/>
            </a:avLst>
          </a:prstGeom>
          <a:solidFill>
            <a:schemeClr val="tx1"/>
          </a:solidFill>
          <a:ln>
            <a:solidFill>
              <a:schemeClr val="tx1"/>
            </a:solidFill>
          </a:ln>
        </p:spPr>
        <p:txBody>
          <a:bodyPr wrap="none" lIns="88900" tIns="0" rIns="88900" bIns="0" rtlCol="0" anchor="ctr"/>
          <a:lstStyle/>
          <a:p>
            <a:pPr algn="l" indent="0" marL="0">
              <a:buNone/>
            </a:pPr>
            <a:r>
              <a:rPr lang="en-US" sz="900" dirty="0">
                <a:solidFill>
                  <a:schemeClr val="bg1"/>
                </a:solidFill>
              </a:rPr>
              <a:t>Series</a:t>
            </a:r>
            <a:endParaRPr lang="en-US" sz="900" dirty="0"/>
          </a:p>
        </p:txBody>
      </p:sp>
      <p:sp>
        <p:nvSpPr>
          <p:cNvPr id="44" name="Gate decision at 3.48"/>
          <p:cNvSpPr/>
          <p:nvPr/>
        </p:nvSpPr>
        <p:spPr>
          <a:xfrm>
            <a:off x="3102559" y="1433322"/>
            <a:ext cx="155448" cy="155448"/>
          </a:xfrm>
          <a:prstGeom prst="diamond">
            <a:avLst/>
          </a:prstGeom>
          <a:solidFill>
            <a:schemeClr val="accent2"/>
          </a:solidFill>
          <a:ln w="15875">
            <a:solidFill>
              <a:schemeClr val="bg2"/>
            </a:solidFill>
            <a:prstDash val="solid"/>
          </a:ln>
        </p:spPr>
      </p:sp>
      <p:sp>
        <p:nvSpPr>
          <p:cNvPr id="45" name="Gate decision at 5.14"/>
          <p:cNvSpPr/>
          <p:nvPr/>
        </p:nvSpPr>
        <p:spPr>
          <a:xfrm>
            <a:off x="4625950" y="1433322"/>
            <a:ext cx="155448" cy="155448"/>
          </a:xfrm>
          <a:prstGeom prst="diamond">
            <a:avLst/>
          </a:prstGeom>
          <a:solidFill>
            <a:schemeClr val="accent2"/>
          </a:solidFill>
          <a:ln w="15875">
            <a:solidFill>
              <a:schemeClr val="bg2"/>
            </a:solidFill>
            <a:prstDash val="solid"/>
          </a:ln>
        </p:spPr>
      </p:sp>
      <p:sp>
        <p:nvSpPr>
          <p:cNvPr id="46" name="Gate decision at 6.81"/>
          <p:cNvSpPr/>
          <p:nvPr/>
        </p:nvSpPr>
        <p:spPr>
          <a:xfrm>
            <a:off x="6149340" y="1433322"/>
            <a:ext cx="155448" cy="155448"/>
          </a:xfrm>
          <a:prstGeom prst="diamond">
            <a:avLst/>
          </a:prstGeom>
          <a:solidFill>
            <a:schemeClr val="accent2"/>
          </a:solidFill>
          <a:ln w="15875">
            <a:solidFill>
              <a:schemeClr val="bg2"/>
            </a:solidFill>
            <a:prstDash val="solid"/>
          </a:ln>
        </p:spPr>
      </p:sp>
      <p:sp>
        <p:nvSpPr>
          <p:cNvPr id="47" name="Gate decision at 8.00"/>
          <p:cNvSpPr/>
          <p:nvPr/>
        </p:nvSpPr>
        <p:spPr>
          <a:xfrm>
            <a:off x="7237476" y="1433322"/>
            <a:ext cx="155448" cy="155448"/>
          </a:xfrm>
          <a:prstGeom prst="diamond">
            <a:avLst/>
          </a:prstGeom>
          <a:solidFill>
            <a:schemeClr val="accent2"/>
          </a:solidFill>
          <a:ln w="15875">
            <a:solidFill>
              <a:schemeClr val="bg2"/>
            </a:solidFill>
            <a:prstDash val="solid"/>
          </a:ln>
        </p:spPr>
      </p:sp>
      <p:sp>
        <p:nvSpPr>
          <p:cNvPr id="48" name="Milestone A-sample"/>
          <p:cNvSpPr/>
          <p:nvPr/>
        </p:nvSpPr>
        <p:spPr>
          <a:xfrm>
            <a:off x="3664915" y="1735074"/>
            <a:ext cx="118872" cy="118872"/>
          </a:xfrm>
          <a:prstGeom prst="ellipse">
            <a:avLst/>
          </a:prstGeom>
          <a:solidFill>
            <a:schemeClr val="tx1"/>
          </a:solidFill>
          <a:ln w="19050">
            <a:solidFill>
              <a:schemeClr val="bg2"/>
            </a:solidFill>
            <a:prstDash val="solid"/>
          </a:ln>
        </p:spPr>
      </p:sp>
      <p:sp>
        <p:nvSpPr>
          <p:cNvPr id="49" name="Milestone label A-sample"/>
          <p:cNvSpPr txBox="1"/>
          <p:nvPr/>
        </p:nvSpPr>
        <p:spPr>
          <a:xfrm>
            <a:off x="3834079" y="1693926"/>
            <a:ext cx="1037497" cy="201168"/>
          </a:xfrm>
          <a:prstGeom prst="rect">
            <a:avLst/>
          </a:prstGeom>
          <a:solidFill>
            <a:schemeClr val="bg2"/>
          </a:solidFill>
          <a:ln/>
        </p:spPr>
        <p:txBody>
          <a:bodyPr wrap="none" lIns="0" tIns="0" rIns="0" bIns="0" rtlCol="0" anchor="ctr"/>
          <a:lstStyle/>
          <a:p>
            <a:pPr algn="l" indent="0" marL="0">
              <a:buNone/>
            </a:pPr>
            <a:r>
              <a:rPr lang="en-US" sz="800" b="1" dirty="0">
                <a:solidFill>
                  <a:schemeClr val="tx1"/>
                </a:solidFill>
              </a:rPr>
              <a:t>A-sample</a:t>
            </a:r>
            <a:pPr algn="l" indent="0" marL="0">
              <a:buNone/>
            </a:pPr>
            <a:r>
              <a:rPr lang="en-US" sz="800" dirty="0">
                <a:solidFill>
                  <a:schemeClr val="accent4"/>
                </a:solidFill>
              </a:rPr>
              <a:t>  Q4 2027</a:t>
            </a:r>
            <a:endParaRPr lang="en-US" sz="800" dirty="0"/>
          </a:p>
        </p:txBody>
      </p:sp>
      <p:sp>
        <p:nvSpPr>
          <p:cNvPr id="50" name="Milestone B-sample"/>
          <p:cNvSpPr/>
          <p:nvPr/>
        </p:nvSpPr>
        <p:spPr>
          <a:xfrm>
            <a:off x="5297119" y="1735074"/>
            <a:ext cx="118872" cy="118872"/>
          </a:xfrm>
          <a:prstGeom prst="ellipse">
            <a:avLst/>
          </a:prstGeom>
          <a:solidFill>
            <a:schemeClr val="tx1"/>
          </a:solidFill>
          <a:ln w="19050">
            <a:solidFill>
              <a:schemeClr val="bg2"/>
            </a:solidFill>
            <a:prstDash val="solid"/>
          </a:ln>
        </p:spPr>
      </p:sp>
      <p:sp>
        <p:nvSpPr>
          <p:cNvPr id="51" name="Milestone label B-sample"/>
          <p:cNvSpPr txBox="1"/>
          <p:nvPr/>
        </p:nvSpPr>
        <p:spPr>
          <a:xfrm>
            <a:off x="5466283" y="1693926"/>
            <a:ext cx="1035576" cy="201168"/>
          </a:xfrm>
          <a:prstGeom prst="rect">
            <a:avLst/>
          </a:prstGeom>
          <a:solidFill>
            <a:schemeClr val="bg2"/>
          </a:solidFill>
          <a:ln/>
        </p:spPr>
        <p:txBody>
          <a:bodyPr wrap="none" lIns="0" tIns="0" rIns="0" bIns="0" rtlCol="0" anchor="ctr"/>
          <a:lstStyle/>
          <a:p>
            <a:pPr algn="l" indent="0" marL="0">
              <a:buNone/>
            </a:pPr>
            <a:r>
              <a:rPr lang="en-US" sz="800" b="1" dirty="0">
                <a:solidFill>
                  <a:schemeClr val="tx1"/>
                </a:solidFill>
              </a:rPr>
              <a:t>B-sample</a:t>
            </a:r>
            <a:pPr algn="l" indent="0" marL="0">
              <a:buNone/>
            </a:pPr>
            <a:r>
              <a:rPr lang="en-US" sz="800" dirty="0">
                <a:solidFill>
                  <a:schemeClr val="accent4"/>
                </a:solidFill>
              </a:rPr>
              <a:t>  Q3 2028</a:t>
            </a:r>
            <a:endParaRPr lang="en-US" sz="800" dirty="0"/>
          </a:p>
        </p:txBody>
      </p:sp>
      <p:sp>
        <p:nvSpPr>
          <p:cNvPr id="52" name="dark Thermal concept"/>
          <p:cNvSpPr/>
          <p:nvPr/>
        </p:nvSpPr>
        <p:spPr>
          <a:xfrm>
            <a:off x="1874520" y="2247138"/>
            <a:ext cx="1196950"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algn="l" indent="0" marL="0">
              <a:buNone/>
            </a:pPr>
            <a:r>
              <a:rPr lang="en-US" sz="900" dirty="0">
                <a:solidFill>
                  <a:schemeClr val="bg1"/>
                </a:solidFill>
              </a:rPr>
              <a:t>Thermal concept</a:t>
            </a:r>
            <a:endParaRPr lang="en-US" sz="900" dirty="0"/>
          </a:p>
        </p:txBody>
      </p:sp>
      <p:sp>
        <p:nvSpPr>
          <p:cNvPr id="53" name="dark Housing &amp; gearbox"/>
          <p:cNvSpPr/>
          <p:nvPr/>
        </p:nvSpPr>
        <p:spPr>
          <a:xfrm>
            <a:off x="3289097" y="2247138"/>
            <a:ext cx="1305763"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algn="l" indent="0" marL="0">
              <a:buNone/>
            </a:pPr>
            <a:r>
              <a:rPr lang="en-US" sz="900" dirty="0">
                <a:solidFill>
                  <a:schemeClr val="bg1"/>
                </a:solidFill>
              </a:rPr>
              <a:t>Housing &amp; gearbox</a:t>
            </a:r>
            <a:endParaRPr lang="en-US" sz="900" dirty="0"/>
          </a:p>
        </p:txBody>
      </p:sp>
      <p:sp>
        <p:nvSpPr>
          <p:cNvPr id="54" name="dark Tooling"/>
          <p:cNvSpPr/>
          <p:nvPr/>
        </p:nvSpPr>
        <p:spPr>
          <a:xfrm>
            <a:off x="4812487" y="2247138"/>
            <a:ext cx="1305763"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algn="l" indent="0" marL="0">
              <a:buNone/>
            </a:pPr>
            <a:r>
              <a:rPr lang="en-US" sz="900" dirty="0">
                <a:solidFill>
                  <a:schemeClr val="bg1"/>
                </a:solidFill>
              </a:rPr>
              <a:t>Tooling</a:t>
            </a:r>
            <a:endParaRPr lang="en-US" sz="900" dirty="0"/>
          </a:p>
        </p:txBody>
      </p:sp>
      <p:sp>
        <p:nvSpPr>
          <p:cNvPr id="55" name="dark Durability testing"/>
          <p:cNvSpPr/>
          <p:nvPr/>
        </p:nvSpPr>
        <p:spPr>
          <a:xfrm>
            <a:off x="4812487" y="2530602"/>
            <a:ext cx="1305763"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algn="l" indent="0" marL="0">
              <a:buNone/>
            </a:pPr>
            <a:r>
              <a:rPr lang="en-US" sz="900" dirty="0">
                <a:solidFill>
                  <a:schemeClr val="bg1"/>
                </a:solidFill>
              </a:rPr>
              <a:t>Durability testing</a:t>
            </a:r>
            <a:endParaRPr lang="en-US" sz="900" dirty="0"/>
          </a:p>
        </p:txBody>
      </p:sp>
      <p:sp>
        <p:nvSpPr>
          <p:cNvPr id="56" name="light E/E architecture"/>
          <p:cNvSpPr/>
          <p:nvPr/>
        </p:nvSpPr>
        <p:spPr>
          <a:xfrm>
            <a:off x="1874520" y="3083814"/>
            <a:ext cx="1196950"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algn="l" indent="0" marL="0">
              <a:buNone/>
            </a:pPr>
            <a:r>
              <a:rPr lang="en-US" sz="900" dirty="0">
                <a:solidFill>
                  <a:schemeClr val="tx1"/>
                </a:solidFill>
              </a:rPr>
              <a:t>E/E architecture</a:t>
            </a:r>
            <a:endParaRPr lang="en-US" sz="900" dirty="0"/>
          </a:p>
        </p:txBody>
      </p:sp>
      <p:sp>
        <p:nvSpPr>
          <p:cNvPr id="57" name="light Inverter hardware"/>
          <p:cNvSpPr/>
          <p:nvPr/>
        </p:nvSpPr>
        <p:spPr>
          <a:xfrm>
            <a:off x="3289097" y="3083814"/>
            <a:ext cx="1305763"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algn="l" indent="0" marL="0">
              <a:buNone/>
            </a:pPr>
            <a:r>
              <a:rPr lang="en-US" sz="900" dirty="0">
                <a:solidFill>
                  <a:schemeClr val="tx1"/>
                </a:solidFill>
              </a:rPr>
              <a:t>Inverter hardware</a:t>
            </a:r>
            <a:endParaRPr lang="en-US" sz="900" dirty="0"/>
          </a:p>
        </p:txBody>
      </p:sp>
      <p:sp>
        <p:nvSpPr>
          <p:cNvPr id="58" name="light EMC &amp; safety"/>
          <p:cNvSpPr/>
          <p:nvPr/>
        </p:nvSpPr>
        <p:spPr>
          <a:xfrm>
            <a:off x="4812487" y="3083814"/>
            <a:ext cx="1305763"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algn="l" indent="0" marL="0">
              <a:buNone/>
            </a:pPr>
            <a:r>
              <a:rPr lang="en-US" sz="900" dirty="0">
                <a:solidFill>
                  <a:schemeClr val="tx1"/>
                </a:solidFill>
              </a:rPr>
              <a:t>EMC &amp; safety</a:t>
            </a:r>
            <a:endParaRPr lang="en-US" sz="900" dirty="0"/>
          </a:p>
        </p:txBody>
      </p:sp>
      <p:sp>
        <p:nvSpPr>
          <p:cNvPr id="59" name="light Software releases"/>
          <p:cNvSpPr/>
          <p:nvPr/>
        </p:nvSpPr>
        <p:spPr>
          <a:xfrm>
            <a:off x="3289097" y="3367278"/>
            <a:ext cx="3917290"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algn="l" indent="0" marL="0">
              <a:buNone/>
            </a:pPr>
            <a:r>
              <a:rPr lang="en-US" sz="900" dirty="0">
                <a:solidFill>
                  <a:schemeClr val="tx1"/>
                </a:solidFill>
              </a:rPr>
              <a:t>Software releases</a:t>
            </a:r>
            <a:endParaRPr lang="en-US" sz="900" dirty="0"/>
          </a:p>
        </p:txBody>
      </p:sp>
      <p:sp>
        <p:nvSpPr>
          <p:cNvPr id="60" name="outline Plant concept"/>
          <p:cNvSpPr/>
          <p:nvPr/>
        </p:nvSpPr>
        <p:spPr>
          <a:xfrm>
            <a:off x="1874520" y="3920490"/>
            <a:ext cx="1196950"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algn="l" indent="0" marL="0">
              <a:buNone/>
            </a:pPr>
            <a:r>
              <a:rPr lang="en-US" sz="900" dirty="0">
                <a:solidFill>
                  <a:schemeClr val="tx1"/>
                </a:solidFill>
              </a:rPr>
              <a:t>Plant concept</a:t>
            </a:r>
            <a:endParaRPr lang="en-US" sz="900" dirty="0"/>
          </a:p>
        </p:txBody>
      </p:sp>
      <p:sp>
        <p:nvSpPr>
          <p:cNvPr id="61" name="outline Process validation"/>
          <p:cNvSpPr/>
          <p:nvPr/>
        </p:nvSpPr>
        <p:spPr>
          <a:xfrm>
            <a:off x="4812487" y="4203954"/>
            <a:ext cx="1305763"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algn="l" indent="0" marL="0">
              <a:buNone/>
            </a:pPr>
            <a:r>
              <a:rPr lang="en-US" sz="900" dirty="0">
                <a:solidFill>
                  <a:schemeClr val="tx1"/>
                </a:solidFill>
              </a:rPr>
              <a:t>Process validation</a:t>
            </a:r>
            <a:endParaRPr lang="en-US" sz="900" dirty="0"/>
          </a:p>
        </p:txBody>
      </p:sp>
      <p:sp>
        <p:nvSpPr>
          <p:cNvPr id="62" name="outline Supplier selection"/>
          <p:cNvSpPr/>
          <p:nvPr/>
        </p:nvSpPr>
        <p:spPr>
          <a:xfrm>
            <a:off x="3289097" y="3920490"/>
            <a:ext cx="1305763"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algn="l" indent="0" marL="0">
              <a:buNone/>
            </a:pPr>
            <a:r>
              <a:rPr lang="en-US" sz="900" dirty="0">
                <a:solidFill>
                  <a:schemeClr val="tx1"/>
                </a:solidFill>
              </a:rPr>
              <a:t>Supplier selection</a:t>
            </a:r>
            <a:endParaRPr lang="en-US" sz="900" dirty="0"/>
          </a:p>
        </p:txBody>
      </p:sp>
      <p:sp>
        <p:nvSpPr>
          <p:cNvPr id="63" name="outline Line installation"/>
          <p:cNvSpPr/>
          <p:nvPr/>
        </p:nvSpPr>
        <p:spPr>
          <a:xfrm>
            <a:off x="4812487" y="3920490"/>
            <a:ext cx="1305763"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algn="l" indent="0" marL="0">
              <a:buNone/>
            </a:pPr>
            <a:r>
              <a:rPr lang="en-US" sz="900" dirty="0">
                <a:solidFill>
                  <a:schemeClr val="tx1"/>
                </a:solidFill>
              </a:rPr>
              <a:t>Line installation</a:t>
            </a:r>
            <a:endParaRPr lang="en-US" sz="900" dirty="0"/>
          </a:p>
        </p:txBody>
      </p:sp>
      <p:sp>
        <p:nvSpPr>
          <p:cNvPr id="64" name="outline Ramp-up"/>
          <p:cNvSpPr/>
          <p:nvPr/>
        </p:nvSpPr>
        <p:spPr>
          <a:xfrm>
            <a:off x="6335878" y="3920490"/>
            <a:ext cx="870509"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algn="l" indent="0" marL="0">
              <a:buNone/>
            </a:pPr>
            <a:r>
              <a:rPr lang="en-US" sz="900" dirty="0">
                <a:solidFill>
                  <a:schemeClr val="tx1"/>
                </a:solidFill>
              </a:rPr>
              <a:t>Ramp-up</a:t>
            </a:r>
            <a:endParaRPr lang="en-US" sz="900" dirty="0"/>
          </a:p>
        </p:txBody>
      </p:sp>
      <p:sp>
        <p:nvSpPr>
          <p:cNvPr id="65" name="Delivery at 3.48"/>
          <p:cNvSpPr/>
          <p:nvPr/>
        </p:nvSpPr>
        <p:spPr>
          <a:xfrm>
            <a:off x="3129991" y="2297430"/>
            <a:ext cx="100584" cy="100584"/>
          </a:xfrm>
          <a:prstGeom prst="ellipse">
            <a:avLst/>
          </a:prstGeom>
          <a:solidFill>
            <a:schemeClr val="tx1"/>
          </a:solidFill>
          <a:ln w="15875">
            <a:solidFill>
              <a:schemeClr val="bg2"/>
            </a:solidFill>
            <a:prstDash val="solid"/>
          </a:ln>
        </p:spPr>
      </p:sp>
      <p:sp>
        <p:nvSpPr>
          <p:cNvPr id="66" name="Delivery at 5.14"/>
          <p:cNvSpPr/>
          <p:nvPr/>
        </p:nvSpPr>
        <p:spPr>
          <a:xfrm>
            <a:off x="4653382" y="2297430"/>
            <a:ext cx="100584" cy="100584"/>
          </a:xfrm>
          <a:prstGeom prst="ellipse">
            <a:avLst/>
          </a:prstGeom>
          <a:solidFill>
            <a:schemeClr val="tx1"/>
          </a:solidFill>
          <a:ln w="15875">
            <a:solidFill>
              <a:schemeClr val="bg2"/>
            </a:solidFill>
            <a:prstDash val="solid"/>
          </a:ln>
        </p:spPr>
      </p:sp>
      <p:sp>
        <p:nvSpPr>
          <p:cNvPr id="67" name="Delivery at 6.81"/>
          <p:cNvSpPr/>
          <p:nvPr/>
        </p:nvSpPr>
        <p:spPr>
          <a:xfrm>
            <a:off x="6176772" y="2297430"/>
            <a:ext cx="100584" cy="100584"/>
          </a:xfrm>
          <a:prstGeom prst="ellipse">
            <a:avLst/>
          </a:prstGeom>
          <a:solidFill>
            <a:schemeClr val="tx1"/>
          </a:solidFill>
          <a:ln w="15875">
            <a:solidFill>
              <a:schemeClr val="bg2"/>
            </a:solidFill>
            <a:prstDash val="solid"/>
          </a:ln>
        </p:spPr>
      </p:sp>
      <p:sp>
        <p:nvSpPr>
          <p:cNvPr id="68" name="Delivery at 6.81"/>
          <p:cNvSpPr/>
          <p:nvPr/>
        </p:nvSpPr>
        <p:spPr>
          <a:xfrm>
            <a:off x="6176772" y="2580894"/>
            <a:ext cx="100584" cy="100584"/>
          </a:xfrm>
          <a:prstGeom prst="ellipse">
            <a:avLst/>
          </a:prstGeom>
          <a:solidFill>
            <a:schemeClr val="tx1"/>
          </a:solidFill>
          <a:ln w="15875">
            <a:solidFill>
              <a:schemeClr val="bg2"/>
            </a:solidFill>
            <a:prstDash val="solid"/>
          </a:ln>
        </p:spPr>
      </p:sp>
      <p:sp>
        <p:nvSpPr>
          <p:cNvPr id="69" name="Delivery at 3.48"/>
          <p:cNvSpPr/>
          <p:nvPr/>
        </p:nvSpPr>
        <p:spPr>
          <a:xfrm>
            <a:off x="3129991" y="3134106"/>
            <a:ext cx="100584" cy="100584"/>
          </a:xfrm>
          <a:prstGeom prst="ellipse">
            <a:avLst/>
          </a:prstGeom>
          <a:solidFill>
            <a:schemeClr val="tx1"/>
          </a:solidFill>
          <a:ln w="15875">
            <a:solidFill>
              <a:schemeClr val="bg2"/>
            </a:solidFill>
            <a:prstDash val="solid"/>
          </a:ln>
        </p:spPr>
      </p:sp>
      <p:sp>
        <p:nvSpPr>
          <p:cNvPr id="70" name="Delivery at 5.14"/>
          <p:cNvSpPr/>
          <p:nvPr/>
        </p:nvSpPr>
        <p:spPr>
          <a:xfrm>
            <a:off x="4653382" y="3134106"/>
            <a:ext cx="100584" cy="100584"/>
          </a:xfrm>
          <a:prstGeom prst="ellipse">
            <a:avLst/>
          </a:prstGeom>
          <a:solidFill>
            <a:schemeClr val="tx1"/>
          </a:solidFill>
          <a:ln w="15875">
            <a:solidFill>
              <a:schemeClr val="bg2"/>
            </a:solidFill>
            <a:prstDash val="solid"/>
          </a:ln>
        </p:spPr>
      </p:sp>
      <p:sp>
        <p:nvSpPr>
          <p:cNvPr id="71" name="Delivery at 6.81"/>
          <p:cNvSpPr/>
          <p:nvPr/>
        </p:nvSpPr>
        <p:spPr>
          <a:xfrm>
            <a:off x="6176772" y="3134106"/>
            <a:ext cx="100584" cy="100584"/>
          </a:xfrm>
          <a:prstGeom prst="ellipse">
            <a:avLst/>
          </a:prstGeom>
          <a:solidFill>
            <a:schemeClr val="tx1"/>
          </a:solidFill>
          <a:ln w="15875">
            <a:solidFill>
              <a:schemeClr val="bg2"/>
            </a:solidFill>
            <a:prstDash val="solid"/>
          </a:ln>
        </p:spPr>
      </p:sp>
      <p:sp>
        <p:nvSpPr>
          <p:cNvPr id="72" name="Delivery at 8.00"/>
          <p:cNvSpPr/>
          <p:nvPr/>
        </p:nvSpPr>
        <p:spPr>
          <a:xfrm>
            <a:off x="7264908" y="3417570"/>
            <a:ext cx="100584" cy="100584"/>
          </a:xfrm>
          <a:prstGeom prst="ellipse">
            <a:avLst/>
          </a:prstGeom>
          <a:solidFill>
            <a:schemeClr val="tx1"/>
          </a:solidFill>
          <a:ln w="15875">
            <a:solidFill>
              <a:schemeClr val="bg2"/>
            </a:solidFill>
            <a:prstDash val="solid"/>
          </a:ln>
        </p:spPr>
      </p:sp>
      <p:sp>
        <p:nvSpPr>
          <p:cNvPr id="73" name="Delivery at 3.48"/>
          <p:cNvSpPr/>
          <p:nvPr/>
        </p:nvSpPr>
        <p:spPr>
          <a:xfrm>
            <a:off x="3129991" y="3970782"/>
            <a:ext cx="100584" cy="100584"/>
          </a:xfrm>
          <a:prstGeom prst="ellipse">
            <a:avLst/>
          </a:prstGeom>
          <a:solidFill>
            <a:schemeClr val="tx1"/>
          </a:solidFill>
          <a:ln w="15875">
            <a:solidFill>
              <a:schemeClr val="bg2"/>
            </a:solidFill>
            <a:prstDash val="solid"/>
          </a:ln>
        </p:spPr>
      </p:sp>
      <p:sp>
        <p:nvSpPr>
          <p:cNvPr id="74" name="Delivery at 5.14"/>
          <p:cNvSpPr/>
          <p:nvPr/>
        </p:nvSpPr>
        <p:spPr>
          <a:xfrm>
            <a:off x="4653382" y="3970782"/>
            <a:ext cx="100584" cy="100584"/>
          </a:xfrm>
          <a:prstGeom prst="ellipse">
            <a:avLst/>
          </a:prstGeom>
          <a:solidFill>
            <a:schemeClr val="tx1"/>
          </a:solidFill>
          <a:ln w="15875">
            <a:solidFill>
              <a:schemeClr val="bg2"/>
            </a:solidFill>
            <a:prstDash val="solid"/>
          </a:ln>
        </p:spPr>
      </p:sp>
      <p:sp>
        <p:nvSpPr>
          <p:cNvPr id="75" name="Delivery at 6.81"/>
          <p:cNvSpPr/>
          <p:nvPr/>
        </p:nvSpPr>
        <p:spPr>
          <a:xfrm>
            <a:off x="6176772" y="3970782"/>
            <a:ext cx="100584" cy="100584"/>
          </a:xfrm>
          <a:prstGeom prst="ellipse">
            <a:avLst/>
          </a:prstGeom>
          <a:solidFill>
            <a:schemeClr val="tx1"/>
          </a:solidFill>
          <a:ln w="15875">
            <a:solidFill>
              <a:schemeClr val="bg2"/>
            </a:solidFill>
            <a:prstDash val="solid"/>
          </a:ln>
        </p:spPr>
      </p:sp>
      <p:sp>
        <p:nvSpPr>
          <p:cNvPr id="76" name="Delivery at 8.00"/>
          <p:cNvSpPr/>
          <p:nvPr/>
        </p:nvSpPr>
        <p:spPr>
          <a:xfrm>
            <a:off x="7264908" y="3970782"/>
            <a:ext cx="100584" cy="100584"/>
          </a:xfrm>
          <a:prstGeom prst="ellipse">
            <a:avLst/>
          </a:prstGeom>
          <a:solidFill>
            <a:schemeClr val="tx1"/>
          </a:solidFill>
          <a:ln w="15875">
            <a:solidFill>
              <a:schemeClr val="bg2"/>
            </a:solidFill>
            <a:prstDash val="solid"/>
          </a:ln>
        </p:spPr>
      </p:sp>
      <p:sp>
        <p:nvSpPr>
          <p:cNvPr id="77" name="Delivery at 6.81"/>
          <p:cNvSpPr/>
          <p:nvPr/>
        </p:nvSpPr>
        <p:spPr>
          <a:xfrm>
            <a:off x="6176772" y="4254246"/>
            <a:ext cx="100584" cy="100584"/>
          </a:xfrm>
          <a:prstGeom prst="ellipse">
            <a:avLst/>
          </a:prstGeom>
          <a:solidFill>
            <a:schemeClr val="tx1"/>
          </a:solidFill>
          <a:ln w="15875">
            <a:solidFill>
              <a:schemeClr val="bg2"/>
            </a:solidFill>
            <a:prstDash val="solid"/>
          </a:ln>
        </p:spPr>
      </p:sp>
    </p:spTree>
  </p:cSld>
  <p:clrMapOvr>
    <a:masterClrMapping/>
  </p:clrMapOvr>
</p:sld>
</file>

<file path=ppt/theme/theme1.xml><?xml version="1.0" encoding="utf-8"?>
<a:theme xmlns:a="http://schemas.openxmlformats.org/drawingml/2006/main" name="ITONICS Luna">
  <a:themeElements>
    <a:clrScheme name="ITONICS Luna">
      <a:dk1>
        <a:srgbClr val="000000"/>
      </a:dk1>
      <a:lt1>
        <a:srgbClr val="FFFFFF"/>
      </a:lt1>
      <a:dk2>
        <a:srgbClr val="1A1A1A"/>
      </a:dk2>
      <a:lt2>
        <a:srgbClr val="F4F4F4"/>
      </a:lt2>
      <a:accent1>
        <a:srgbClr val="1A1A1A"/>
      </a:accent1>
      <a:accent2>
        <a:srgbClr val="FF3399"/>
      </a:accent2>
      <a:accent3>
        <a:srgbClr val="4A4A4A"/>
      </a:accent3>
      <a:accent4>
        <a:srgbClr val="8C8C8C"/>
      </a:accent4>
      <a:accent5>
        <a:srgbClr val="D9D9D9"/>
      </a:accent5>
      <a:accent6>
        <a:srgbClr val="B3B3B3"/>
      </a:accent6>
      <a:hlink>
        <a:srgbClr val="FF3399"/>
      </a:hlink>
      <a:folHlink>
        <a:srgbClr val="4A4A4A"/>
      </a:folHlink>
    </a:clrScheme>
    <a:fontScheme name="ITONICS Luna">
      <a:majorFont>
        <a:latin typeface="Poppins Medium"/>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Open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ITONICS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Roadmap Template</dc:title>
  <dc:subject>PptxGenJS Presentation</dc:subject>
  <dc:creator>PptxGenJS</dc:creator>
  <cp:lastModifiedBy>PptxGenJS</cp:lastModifiedBy>
  <cp:revision>1</cp:revision>
  <dcterms:created xsi:type="dcterms:W3CDTF">2026-10-09T15:39:22Z</dcterms:created>
  <dcterms:modified xsi:type="dcterms:W3CDTF">2026-10-09T15:39:22Z</dcterms:modified>
</cp:coreProperties>
</file>