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smart factory pilot. Each swimlane is one phase; tasks run as a Gantt chart and step down from phase to phase. Every phase ends at a steering-committee gate that decides whether the project continues, changes scope or stops. The deliverable on each gate line is the evidence that gate needs.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admap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TONICS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7576" y="429768"/>
            <a:ext cx="694944" cy="146304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11480" y="292608"/>
            <a:ext cx="6949440" cy="42062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411480" y="292608"/>
            <a:ext cx="6949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Project Roadmap Template</a:t>
            </a:r>
            <a:endParaRPr lang="en-US" sz="2400" dirty="0"/>
          </a:p>
        </p:txBody>
      </p:sp>
      <p:sp>
        <p:nvSpPr>
          <p:cNvPr id="3" name="Header lanes"/>
          <p:cNvSpPr txBox="1"/>
          <p:nvPr/>
        </p:nvSpPr>
        <p:spPr>
          <a:xfrm>
            <a:off x="566928" y="93268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50" kern="0" dirty="0">
                <a:solidFill>
                  <a:schemeClr val="accent4"/>
                </a:solidFill>
              </a:rPr>
              <a:t>PHASE</a:t>
            </a:r>
            <a:endParaRPr lang="en-US" sz="800" dirty="0"/>
          </a:p>
        </p:txBody>
      </p:sp>
      <p:sp>
        <p:nvSpPr>
          <p:cNvPr id="4" name="Period Q1"/>
          <p:cNvSpPr txBox="1"/>
          <p:nvPr/>
        </p:nvSpPr>
        <p:spPr>
          <a:xfrm>
            <a:off x="1874520" y="932688"/>
            <a:ext cx="16322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Q1</a:t>
            </a:r>
            <a:endParaRPr lang="en-US" sz="1100" dirty="0"/>
          </a:p>
        </p:txBody>
      </p:sp>
      <p:sp>
        <p:nvSpPr>
          <p:cNvPr id="5" name="Period Q2"/>
          <p:cNvSpPr txBox="1"/>
          <p:nvPr/>
        </p:nvSpPr>
        <p:spPr>
          <a:xfrm>
            <a:off x="3506724" y="932688"/>
            <a:ext cx="16322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Q2</a:t>
            </a:r>
            <a:endParaRPr lang="en-US" sz="1100" dirty="0"/>
          </a:p>
        </p:txBody>
      </p:sp>
      <p:sp>
        <p:nvSpPr>
          <p:cNvPr id="6" name="Period Q3"/>
          <p:cNvSpPr txBox="1"/>
          <p:nvPr/>
        </p:nvSpPr>
        <p:spPr>
          <a:xfrm>
            <a:off x="5138928" y="932688"/>
            <a:ext cx="16322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Q3</a:t>
            </a:r>
            <a:endParaRPr lang="en-US" sz="1100" dirty="0"/>
          </a:p>
        </p:txBody>
      </p:sp>
      <p:sp>
        <p:nvSpPr>
          <p:cNvPr id="7" name="Period Q4"/>
          <p:cNvSpPr txBox="1"/>
          <p:nvPr/>
        </p:nvSpPr>
        <p:spPr>
          <a:xfrm>
            <a:off x="6771132" y="932688"/>
            <a:ext cx="16322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Q4</a:t>
            </a:r>
            <a:endParaRPr lang="en-US" sz="1100" dirty="0"/>
          </a:p>
        </p:txBody>
      </p:sp>
      <p:sp>
        <p:nvSpPr>
          <p:cNvPr id="8" name="Card 1 Research"/>
          <p:cNvSpPr/>
          <p:nvPr/>
        </p:nvSpPr>
        <p:spPr>
          <a:xfrm>
            <a:off x="411480" y="1261872"/>
            <a:ext cx="8321040" cy="781812"/>
          </a:xfrm>
          <a:prstGeom prst="roundRect">
            <a:avLst>
              <a:gd name="adj" fmla="val 93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rd 2 Concept"/>
          <p:cNvSpPr/>
          <p:nvPr/>
        </p:nvSpPr>
        <p:spPr>
          <a:xfrm>
            <a:off x="411480" y="2098548"/>
            <a:ext cx="8321040" cy="781812"/>
          </a:xfrm>
          <a:prstGeom prst="roundRect">
            <a:avLst>
              <a:gd name="adj" fmla="val 93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Card 3 Prototype"/>
          <p:cNvSpPr/>
          <p:nvPr/>
        </p:nvSpPr>
        <p:spPr>
          <a:xfrm>
            <a:off x="411480" y="2935224"/>
            <a:ext cx="8321040" cy="781812"/>
          </a:xfrm>
          <a:prstGeom prst="roundRect">
            <a:avLst>
              <a:gd name="adj" fmla="val 93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 4 Roll out"/>
          <p:cNvSpPr/>
          <p:nvPr/>
        </p:nvSpPr>
        <p:spPr>
          <a:xfrm>
            <a:off x="411480" y="3771900"/>
            <a:ext cx="8321040" cy="781812"/>
          </a:xfrm>
          <a:prstGeom prst="roundRect">
            <a:avLst>
              <a:gd name="adj" fmla="val 93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Gate line Gate 1"/>
          <p:cNvSpPr/>
          <p:nvPr/>
        </p:nvSpPr>
        <p:spPr>
          <a:xfrm>
            <a:off x="3401421" y="1261872"/>
            <a:ext cx="0" cy="334670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</a:ln>
        </p:spPr>
      </p:sp>
      <p:sp>
        <p:nvSpPr>
          <p:cNvPr id="13" name="Gate pill Gate 1"/>
          <p:cNvSpPr/>
          <p:nvPr/>
        </p:nvSpPr>
        <p:spPr>
          <a:xfrm>
            <a:off x="3140135" y="4608576"/>
            <a:ext cx="522570" cy="1828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bg1"/>
                </a:solidFill>
              </a:rPr>
              <a:t>Gate 1</a:t>
            </a:r>
            <a:endParaRPr lang="en-US" sz="800" dirty="0"/>
          </a:p>
        </p:txBody>
      </p:sp>
      <p:sp>
        <p:nvSpPr>
          <p:cNvPr id="14" name="Gate line Gate 2"/>
          <p:cNvSpPr/>
          <p:nvPr/>
        </p:nvSpPr>
        <p:spPr>
          <a:xfrm>
            <a:off x="4524658" y="1261872"/>
            <a:ext cx="0" cy="334670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</a:ln>
        </p:spPr>
      </p:sp>
      <p:sp>
        <p:nvSpPr>
          <p:cNvPr id="15" name="Gate pill Gate 2"/>
          <p:cNvSpPr/>
          <p:nvPr/>
        </p:nvSpPr>
        <p:spPr>
          <a:xfrm>
            <a:off x="4263372" y="4608576"/>
            <a:ext cx="522570" cy="1828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bg1"/>
                </a:solidFill>
              </a:rPr>
              <a:t>Gate 2</a:t>
            </a:r>
            <a:endParaRPr lang="en-US" sz="800" dirty="0"/>
          </a:p>
        </p:txBody>
      </p:sp>
      <p:sp>
        <p:nvSpPr>
          <p:cNvPr id="16" name="Gate line Gate 3"/>
          <p:cNvSpPr/>
          <p:nvPr/>
        </p:nvSpPr>
        <p:spPr>
          <a:xfrm>
            <a:off x="6644183" y="1261872"/>
            <a:ext cx="0" cy="334670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</a:ln>
        </p:spPr>
      </p:sp>
      <p:sp>
        <p:nvSpPr>
          <p:cNvPr id="17" name="Gate pill Gate 3"/>
          <p:cNvSpPr/>
          <p:nvPr/>
        </p:nvSpPr>
        <p:spPr>
          <a:xfrm>
            <a:off x="6382898" y="4608576"/>
            <a:ext cx="522570" cy="1828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bg1"/>
                </a:solidFill>
              </a:rPr>
              <a:t>Gate 3</a:t>
            </a:r>
            <a:endParaRPr lang="en-US" sz="800" dirty="0"/>
          </a:p>
        </p:txBody>
      </p:sp>
      <p:sp>
        <p:nvSpPr>
          <p:cNvPr id="18" name="Gate line Gate 4"/>
          <p:cNvSpPr/>
          <p:nvPr/>
        </p:nvSpPr>
        <p:spPr>
          <a:xfrm>
            <a:off x="7876819" y="1261872"/>
            <a:ext cx="0" cy="3346704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</a:ln>
        </p:spPr>
      </p:sp>
      <p:sp>
        <p:nvSpPr>
          <p:cNvPr id="19" name="Gate pill Gate 4"/>
          <p:cNvSpPr/>
          <p:nvPr/>
        </p:nvSpPr>
        <p:spPr>
          <a:xfrm>
            <a:off x="7615533" y="4608576"/>
            <a:ext cx="522570" cy="1828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bg1"/>
                </a:solidFill>
              </a:rPr>
              <a:t>Gate 4</a:t>
            </a:r>
            <a:endParaRPr lang="en-US" sz="800" dirty="0"/>
          </a:p>
        </p:txBody>
      </p:sp>
      <p:sp>
        <p:nvSpPr>
          <p:cNvPr id="20" name="Lane 1 Research"/>
          <p:cNvSpPr txBox="1"/>
          <p:nvPr/>
        </p:nvSpPr>
        <p:spPr>
          <a:xfrm>
            <a:off x="566928" y="1364742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Research</a:t>
            </a:r>
            <a:endParaRPr lang="en-US" sz="1200" dirty="0"/>
          </a:p>
        </p:txBody>
      </p:sp>
      <p:sp>
        <p:nvSpPr>
          <p:cNvPr id="21" name="Owner label 1 Research"/>
          <p:cNvSpPr txBox="1"/>
          <p:nvPr/>
        </p:nvSpPr>
        <p:spPr>
          <a:xfrm>
            <a:off x="566928" y="1620774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Owner</a:t>
            </a:r>
            <a:endParaRPr lang="en-US" sz="900" dirty="0"/>
          </a:p>
        </p:txBody>
      </p:sp>
      <p:sp>
        <p:nvSpPr>
          <p:cNvPr id="22" name="Owner blank 1 Research"/>
          <p:cNvSpPr txBox="1"/>
          <p:nvPr/>
        </p:nvSpPr>
        <p:spPr>
          <a:xfrm>
            <a:off x="978408" y="1602486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23" name="Goal label 1 Research"/>
          <p:cNvSpPr txBox="1"/>
          <p:nvPr/>
        </p:nvSpPr>
        <p:spPr>
          <a:xfrm>
            <a:off x="566928" y="1785366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Goal</a:t>
            </a:r>
            <a:endParaRPr lang="en-US" sz="900" dirty="0"/>
          </a:p>
        </p:txBody>
      </p:sp>
      <p:sp>
        <p:nvSpPr>
          <p:cNvPr id="24" name="Goal blank 1 Research"/>
          <p:cNvSpPr txBox="1"/>
          <p:nvPr/>
        </p:nvSpPr>
        <p:spPr>
          <a:xfrm>
            <a:off x="978408" y="1767078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25" name="Lane 2 Concept"/>
          <p:cNvSpPr txBox="1"/>
          <p:nvPr/>
        </p:nvSpPr>
        <p:spPr>
          <a:xfrm>
            <a:off x="566928" y="2201418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Concept</a:t>
            </a:r>
            <a:endParaRPr lang="en-US" sz="1200" dirty="0"/>
          </a:p>
        </p:txBody>
      </p:sp>
      <p:sp>
        <p:nvSpPr>
          <p:cNvPr id="26" name="Owner label 2 Concept"/>
          <p:cNvSpPr txBox="1"/>
          <p:nvPr/>
        </p:nvSpPr>
        <p:spPr>
          <a:xfrm>
            <a:off x="566928" y="2457450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Owner</a:t>
            </a:r>
            <a:endParaRPr lang="en-US" sz="900" dirty="0"/>
          </a:p>
        </p:txBody>
      </p:sp>
      <p:sp>
        <p:nvSpPr>
          <p:cNvPr id="27" name="Owner blank 2 Concept"/>
          <p:cNvSpPr txBox="1"/>
          <p:nvPr/>
        </p:nvSpPr>
        <p:spPr>
          <a:xfrm>
            <a:off x="978408" y="2439162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28" name="Goal label 2 Concept"/>
          <p:cNvSpPr txBox="1"/>
          <p:nvPr/>
        </p:nvSpPr>
        <p:spPr>
          <a:xfrm>
            <a:off x="566928" y="2622042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Goal</a:t>
            </a:r>
            <a:endParaRPr lang="en-US" sz="900" dirty="0"/>
          </a:p>
        </p:txBody>
      </p:sp>
      <p:sp>
        <p:nvSpPr>
          <p:cNvPr id="29" name="Goal blank 2 Concept"/>
          <p:cNvSpPr txBox="1"/>
          <p:nvPr/>
        </p:nvSpPr>
        <p:spPr>
          <a:xfrm>
            <a:off x="978408" y="2603754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30" name="Lane 3 Prototype"/>
          <p:cNvSpPr txBox="1"/>
          <p:nvPr/>
        </p:nvSpPr>
        <p:spPr>
          <a:xfrm>
            <a:off x="566928" y="303809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 Prototype</a:t>
            </a:r>
            <a:endParaRPr lang="en-US" sz="1200" dirty="0"/>
          </a:p>
        </p:txBody>
      </p:sp>
      <p:sp>
        <p:nvSpPr>
          <p:cNvPr id="31" name="Owner label 3 Prototype"/>
          <p:cNvSpPr txBox="1"/>
          <p:nvPr/>
        </p:nvSpPr>
        <p:spPr>
          <a:xfrm>
            <a:off x="566928" y="3294126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Owner</a:t>
            </a:r>
            <a:endParaRPr lang="en-US" sz="900" dirty="0"/>
          </a:p>
        </p:txBody>
      </p:sp>
      <p:sp>
        <p:nvSpPr>
          <p:cNvPr id="32" name="Owner blank 3 Prototype"/>
          <p:cNvSpPr txBox="1"/>
          <p:nvPr/>
        </p:nvSpPr>
        <p:spPr>
          <a:xfrm>
            <a:off x="978408" y="3275838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33" name="Goal label 3 Prototype"/>
          <p:cNvSpPr txBox="1"/>
          <p:nvPr/>
        </p:nvSpPr>
        <p:spPr>
          <a:xfrm>
            <a:off x="566928" y="3458718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Goal</a:t>
            </a:r>
            <a:endParaRPr lang="en-US" sz="900" dirty="0"/>
          </a:p>
        </p:txBody>
      </p:sp>
      <p:sp>
        <p:nvSpPr>
          <p:cNvPr id="34" name="Goal blank 3 Prototype"/>
          <p:cNvSpPr txBox="1"/>
          <p:nvPr/>
        </p:nvSpPr>
        <p:spPr>
          <a:xfrm>
            <a:off x="978408" y="3440430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35" name="Lane 4 Roll out"/>
          <p:cNvSpPr txBox="1"/>
          <p:nvPr/>
        </p:nvSpPr>
        <p:spPr>
          <a:xfrm>
            <a:off x="566928" y="3874770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Roll out</a:t>
            </a:r>
            <a:endParaRPr lang="en-US" sz="1200" dirty="0"/>
          </a:p>
        </p:txBody>
      </p:sp>
      <p:sp>
        <p:nvSpPr>
          <p:cNvPr id="36" name="Owner label 4 Roll out"/>
          <p:cNvSpPr txBox="1"/>
          <p:nvPr/>
        </p:nvSpPr>
        <p:spPr>
          <a:xfrm>
            <a:off x="566928" y="4130802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Owner</a:t>
            </a:r>
            <a:endParaRPr lang="en-US" sz="900" dirty="0"/>
          </a:p>
        </p:txBody>
      </p:sp>
      <p:sp>
        <p:nvSpPr>
          <p:cNvPr id="37" name="Owner blank 4 Roll out"/>
          <p:cNvSpPr txBox="1"/>
          <p:nvPr/>
        </p:nvSpPr>
        <p:spPr>
          <a:xfrm>
            <a:off x="978408" y="4112514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38" name="Goal label 4 Roll out"/>
          <p:cNvSpPr txBox="1"/>
          <p:nvPr/>
        </p:nvSpPr>
        <p:spPr>
          <a:xfrm>
            <a:off x="566928" y="4295394"/>
            <a:ext cx="411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Goal</a:t>
            </a:r>
            <a:endParaRPr lang="en-US" sz="900" dirty="0"/>
          </a:p>
        </p:txBody>
      </p:sp>
      <p:sp>
        <p:nvSpPr>
          <p:cNvPr id="39" name="Goal blank 4 Roll out"/>
          <p:cNvSpPr txBox="1"/>
          <p:nvPr/>
        </p:nvSpPr>
        <p:spPr>
          <a:xfrm>
            <a:off x="978408" y="4277106"/>
            <a:ext cx="868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_______________</a:t>
            </a:r>
            <a:endParaRPr lang="en-US" sz="900" dirty="0"/>
          </a:p>
        </p:txBody>
      </p:sp>
      <p:sp>
        <p:nvSpPr>
          <p:cNvPr id="40" name="Task bar 1.1"/>
          <p:cNvSpPr/>
          <p:nvPr/>
        </p:nvSpPr>
        <p:spPr>
          <a:xfrm>
            <a:off x="1927172" y="1364742"/>
            <a:ext cx="705157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41" name="Task label 1.1"/>
          <p:cNvSpPr txBox="1"/>
          <p:nvPr/>
        </p:nvSpPr>
        <p:spPr>
          <a:xfrm>
            <a:off x="2705481" y="1337310"/>
            <a:ext cx="1497010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1.1  </a:t>
            </a:r>
            <a:pPr algn="l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Stakeholder interviews</a:t>
            </a:r>
            <a:endParaRPr lang="en-US" sz="850" dirty="0"/>
          </a:p>
        </p:txBody>
      </p:sp>
      <p:sp>
        <p:nvSpPr>
          <p:cNvPr id="42" name="Task bar 1.2"/>
          <p:cNvSpPr/>
          <p:nvPr/>
        </p:nvSpPr>
        <p:spPr>
          <a:xfrm>
            <a:off x="2418588" y="1584198"/>
            <a:ext cx="947731" cy="1371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43" name="Task label 1.2"/>
          <p:cNvSpPr txBox="1"/>
          <p:nvPr/>
        </p:nvSpPr>
        <p:spPr>
          <a:xfrm>
            <a:off x="3439471" y="1556766"/>
            <a:ext cx="1002932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1.2  </a:t>
            </a:r>
            <a:pPr algn="l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Process audit</a:t>
            </a:r>
            <a:endParaRPr lang="en-US" sz="850" dirty="0"/>
          </a:p>
        </p:txBody>
      </p:sp>
      <p:sp>
        <p:nvSpPr>
          <p:cNvPr id="44" name="Milestone Business case"/>
          <p:cNvSpPr/>
          <p:nvPr/>
        </p:nvSpPr>
        <p:spPr>
          <a:xfrm>
            <a:off x="3341985" y="1812798"/>
            <a:ext cx="118872" cy="11887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2"/>
            </a:solidFill>
            <a:prstDash val="solid"/>
          </a:ln>
        </p:spPr>
      </p:sp>
      <p:sp>
        <p:nvSpPr>
          <p:cNvPr id="45" name="Milestone label Business case"/>
          <p:cNvSpPr txBox="1"/>
          <p:nvPr/>
        </p:nvSpPr>
        <p:spPr>
          <a:xfrm>
            <a:off x="3511149" y="1803654"/>
            <a:ext cx="802843" cy="137160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Business case</a:t>
            </a:r>
            <a:endParaRPr lang="en-US" sz="800" dirty="0"/>
          </a:p>
        </p:txBody>
      </p:sp>
      <p:sp>
        <p:nvSpPr>
          <p:cNvPr id="46" name="Task bar 2.1"/>
          <p:cNvSpPr/>
          <p:nvPr/>
        </p:nvSpPr>
        <p:spPr>
          <a:xfrm>
            <a:off x="3454072" y="2201418"/>
            <a:ext cx="631821" cy="13716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7" name="Task label 2.1"/>
          <p:cNvSpPr txBox="1"/>
          <p:nvPr/>
        </p:nvSpPr>
        <p:spPr>
          <a:xfrm>
            <a:off x="4159045" y="2173986"/>
            <a:ext cx="1105281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2.1  </a:t>
            </a:r>
            <a:pPr algn="l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Solution design</a:t>
            </a:r>
            <a:endParaRPr lang="en-US" sz="850" dirty="0"/>
          </a:p>
        </p:txBody>
      </p:sp>
      <p:sp>
        <p:nvSpPr>
          <p:cNvPr id="48" name="Task bar 2.2"/>
          <p:cNvSpPr/>
          <p:nvPr/>
        </p:nvSpPr>
        <p:spPr>
          <a:xfrm>
            <a:off x="3833165" y="2420874"/>
            <a:ext cx="656392" cy="13716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9" name="Task label 2.2"/>
          <p:cNvSpPr txBox="1"/>
          <p:nvPr/>
        </p:nvSpPr>
        <p:spPr>
          <a:xfrm>
            <a:off x="4562709" y="2393442"/>
            <a:ext cx="1178922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2.2  </a:t>
            </a:r>
            <a:pPr algn="l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Vendor selection</a:t>
            </a:r>
            <a:endParaRPr lang="en-US" sz="850" dirty="0"/>
          </a:p>
        </p:txBody>
      </p:sp>
      <p:sp>
        <p:nvSpPr>
          <p:cNvPr id="50" name="Milestone Project plan"/>
          <p:cNvSpPr/>
          <p:nvPr/>
        </p:nvSpPr>
        <p:spPr>
          <a:xfrm>
            <a:off x="4465222" y="2649474"/>
            <a:ext cx="118872" cy="11887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2"/>
            </a:solidFill>
            <a:prstDash val="solid"/>
          </a:ln>
        </p:spPr>
      </p:sp>
      <p:sp>
        <p:nvSpPr>
          <p:cNvPr id="51" name="Milestone label Project plan"/>
          <p:cNvSpPr txBox="1"/>
          <p:nvPr/>
        </p:nvSpPr>
        <p:spPr>
          <a:xfrm>
            <a:off x="4634386" y="2640330"/>
            <a:ext cx="713744" cy="137160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Project plan</a:t>
            </a:r>
            <a:endParaRPr lang="en-US" sz="800" dirty="0"/>
          </a:p>
        </p:txBody>
      </p:sp>
      <p:sp>
        <p:nvSpPr>
          <p:cNvPr id="52" name="Task bar 3.1"/>
          <p:cNvSpPr/>
          <p:nvPr/>
        </p:nvSpPr>
        <p:spPr>
          <a:xfrm>
            <a:off x="4594860" y="3038094"/>
            <a:ext cx="877529" cy="13716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3" name="Task label 3.1"/>
          <p:cNvSpPr txBox="1"/>
          <p:nvPr/>
        </p:nvSpPr>
        <p:spPr>
          <a:xfrm>
            <a:off x="5545541" y="3010662"/>
            <a:ext cx="1402726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3.1  </a:t>
            </a:r>
            <a:pPr algn="l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Sensor retrofit, line 1</a:t>
            </a:r>
            <a:endParaRPr lang="en-US" sz="850" dirty="0"/>
          </a:p>
        </p:txBody>
      </p:sp>
      <p:sp>
        <p:nvSpPr>
          <p:cNvPr id="54" name="Task bar 3.2"/>
          <p:cNvSpPr/>
          <p:nvPr/>
        </p:nvSpPr>
        <p:spPr>
          <a:xfrm>
            <a:off x="5226681" y="3257550"/>
            <a:ext cx="1381231" cy="13716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5" name="Task label 3.2"/>
          <p:cNvSpPr txBox="1"/>
          <p:nvPr/>
        </p:nvSpPr>
        <p:spPr>
          <a:xfrm>
            <a:off x="6681064" y="3230118"/>
            <a:ext cx="1177866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3.2  </a:t>
            </a:r>
            <a:pPr algn="l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Predictive model</a:t>
            </a:r>
            <a:endParaRPr lang="en-US" sz="850" dirty="0"/>
          </a:p>
        </p:txBody>
      </p:sp>
      <p:sp>
        <p:nvSpPr>
          <p:cNvPr id="56" name="Decision Roll out line 1 first"/>
          <p:cNvSpPr/>
          <p:nvPr/>
        </p:nvSpPr>
        <p:spPr>
          <a:xfrm>
            <a:off x="6561887" y="3463290"/>
            <a:ext cx="164592" cy="164592"/>
          </a:xfrm>
          <a:prstGeom prst="diamond">
            <a:avLst/>
          </a:prstGeom>
          <a:solidFill>
            <a:schemeClr val="accent2"/>
          </a:solidFill>
          <a:ln w="19050">
            <a:solidFill>
              <a:schemeClr val="bg2"/>
            </a:solidFill>
            <a:prstDash val="solid"/>
          </a:ln>
        </p:spPr>
      </p:sp>
      <p:sp>
        <p:nvSpPr>
          <p:cNvPr id="57" name="Decision label Roll out line 1 first"/>
          <p:cNvSpPr txBox="1"/>
          <p:nvPr/>
        </p:nvSpPr>
        <p:spPr>
          <a:xfrm>
            <a:off x="6781343" y="3477006"/>
            <a:ext cx="1109890" cy="137160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accent2"/>
                </a:solidFill>
              </a:rPr>
              <a:t>Roll out line 1 first</a:t>
            </a:r>
            <a:endParaRPr lang="en-US" sz="850" dirty="0"/>
          </a:p>
        </p:txBody>
      </p:sp>
      <p:sp>
        <p:nvSpPr>
          <p:cNvPr id="58" name="Task bar 4.1"/>
          <p:cNvSpPr/>
          <p:nvPr/>
        </p:nvSpPr>
        <p:spPr>
          <a:xfrm>
            <a:off x="6716725" y="3874770"/>
            <a:ext cx="634746" cy="1371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</p:sp>
      <p:sp>
        <p:nvSpPr>
          <p:cNvPr id="59" name="Task label 4.1"/>
          <p:cNvSpPr txBox="1"/>
          <p:nvPr/>
        </p:nvSpPr>
        <p:spPr>
          <a:xfrm>
            <a:off x="7424623" y="3847338"/>
            <a:ext cx="1216271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4.1  </a:t>
            </a:r>
            <a:pPr algn="l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Operator training</a:t>
            </a:r>
            <a:endParaRPr lang="en-US" sz="850" dirty="0"/>
          </a:p>
        </p:txBody>
      </p:sp>
      <p:sp>
        <p:nvSpPr>
          <p:cNvPr id="60" name="Task bar 4.2"/>
          <p:cNvSpPr/>
          <p:nvPr/>
        </p:nvSpPr>
        <p:spPr>
          <a:xfrm>
            <a:off x="7087042" y="4094226"/>
            <a:ext cx="754090" cy="1371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</p:spPr>
      </p:sp>
      <p:sp>
        <p:nvSpPr>
          <p:cNvPr id="61" name="Task label 4.2"/>
          <p:cNvSpPr txBox="1"/>
          <p:nvPr/>
        </p:nvSpPr>
        <p:spPr>
          <a:xfrm>
            <a:off x="6011918" y="4066794"/>
            <a:ext cx="1001972" cy="192024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4.2  </a:t>
            </a:r>
            <a:pPr algn="r"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Go-live, line 1</a:t>
            </a:r>
            <a:endParaRPr lang="en-US" sz="850" dirty="0"/>
          </a:p>
        </p:txBody>
      </p:sp>
      <p:sp>
        <p:nvSpPr>
          <p:cNvPr id="62" name="Milestone Handover"/>
          <p:cNvSpPr/>
          <p:nvPr/>
        </p:nvSpPr>
        <p:spPr>
          <a:xfrm>
            <a:off x="7817383" y="4322826"/>
            <a:ext cx="118872" cy="118872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bg2"/>
            </a:solidFill>
            <a:prstDash val="solid"/>
          </a:ln>
        </p:spPr>
      </p:sp>
      <p:sp>
        <p:nvSpPr>
          <p:cNvPr id="63" name="Milestone label Handover"/>
          <p:cNvSpPr txBox="1"/>
          <p:nvPr/>
        </p:nvSpPr>
        <p:spPr>
          <a:xfrm>
            <a:off x="7986547" y="4313682"/>
            <a:ext cx="595073" cy="137160"/>
          </a:xfrm>
          <a:prstGeom prst="rect">
            <a:avLst/>
          </a:prstGeom>
          <a:solidFill>
            <a:schemeClr val="bg2"/>
          </a:solidFill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Handover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ONICS Luna">
  <a:themeElements>
    <a:clrScheme name="ITONICS Luna">
      <a:dk1>
        <a:srgbClr val="000000"/>
      </a:dk1>
      <a:lt1>
        <a:srgbClr val="FFFFFF"/>
      </a:lt1>
      <a:dk2>
        <a:srgbClr val="1A1A1A"/>
      </a:dk2>
      <a:lt2>
        <a:srgbClr val="F4F4F4"/>
      </a:lt2>
      <a:accent1>
        <a:srgbClr val="1A1A1A"/>
      </a:accent1>
      <a:accent2>
        <a:srgbClr val="FF3399"/>
      </a:accent2>
      <a:accent3>
        <a:srgbClr val="4A4A4A"/>
      </a:accent3>
      <a:accent4>
        <a:srgbClr val="8C8C8C"/>
      </a:accent4>
      <a:accent5>
        <a:srgbClr val="D9D9D9"/>
      </a:accent5>
      <a:accent6>
        <a:srgbClr val="B3B3B3"/>
      </a:accent6>
      <a:hlink>
        <a:srgbClr val="FF3399"/>
      </a:hlink>
      <a:folHlink>
        <a:srgbClr val="4A4A4A"/>
      </a:folHlink>
    </a:clrScheme>
    <a:fontScheme name="ITONICS Luna">
      <a:majorFont>
        <a:latin typeface="Poppins Medium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Open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ITONICS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Roadmap Template</dc:title>
  <dc:subject>PptxGenJS Presentation</dc:subject>
  <dc:creator>PptxGenJS</dc:creator>
  <cp:lastModifiedBy>PptxGenJS</cp:lastModifiedBy>
  <cp:revision>1</cp:revision>
  <dcterms:created xsi:type="dcterms:W3CDTF">2026-10-09T15:23:39Z</dcterms:created>
  <dcterms:modified xsi:type="dcterms:W3CDTF">2026-10-09T15:23:39Z</dcterms:modified>
</cp:coreProperties>
</file>