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45" d="100"/>
          <a:sy n="145" d="100"/>
        </p:scale>
        <p:origin x="54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867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content for an industrial manufacturer. Replace it with your own objectives and keep the structure: every bar carries the code of its parent, every quarterly review ends in a decision (continue, adjust or stop), and pink marks where decisions happen.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industrial drive manufacturer. Read the layers top-down for market pull and bottom-up for technology push. Arrows mark where a technology must be ready before a component, and a component before a product. Each annual review decides which technologies to scale, park or stop.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smart factory pilot. Each swimlane is one phase; tasks run as a Gantt chart and step down from phase to phase. Every phase ends at a steering-committee gate that decides whether the project continues, changes scope or stops. The deliverable on each gate line is the evidence that gate needs.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e-drive program at a drive systems manufacturer. The program sets the gates; every discipline delivers to them. Read each pink line top to bottom: the decision in the program lane needs the deliveries marked on the same line in every discipline. Pharma and defense teams can rename the disciplines, for example CMC, clinical and regulatory, or subsystems and integration.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oadmap">
    <p:bg>
      <p:bgPr>
        <a:solidFill>
          <a:schemeClr val="bg1"/>
        </a:solidFill>
        <a:effectLst/>
      </p:bgPr>
    </p:bg>
    <p:spTree>
      <p:nvGrpSpPr>
        <p:cNvPr id="1" name=""/>
        <p:cNvGrpSpPr/>
        <p:nvPr/>
      </p:nvGrpSpPr>
      <p:grpSpPr>
        <a:xfrm>
          <a:off x="0" y="0"/>
          <a:ext cx="0" cy="0"/>
          <a:chOff x="0" y="0"/>
          <a:chExt cx="0" cy="0"/>
        </a:xfrm>
      </p:grpSpPr>
      <p:pic>
        <p:nvPicPr>
          <p:cNvPr id="2" name="Image 0" descr="ITONICS logo"/>
          <p:cNvPicPr>
            <a:picLocks noChangeAspect="1"/>
          </p:cNvPicPr>
          <p:nvPr/>
        </p:nvPicPr>
        <p:blipFill>
          <a:blip r:embed="rId2"/>
          <a:stretch>
            <a:fillRect/>
          </a:stretch>
        </p:blipFill>
        <p:spPr>
          <a:xfrm>
            <a:off x="8037576" y="429768"/>
            <a:ext cx="694944" cy="146304"/>
          </a:xfrm>
          <a:prstGeom prst="rect">
            <a:avLst/>
          </a:prstGeom>
        </p:spPr>
      </p:pic>
      <p:sp>
        <p:nvSpPr>
          <p:cNvPr id="3" name="Text 0"/>
          <p:cNvSpPr>
            <a:spLocks noGrp="1"/>
          </p:cNvSpPr>
          <p:nvPr>
            <p:ph type="title" idx="101" hasCustomPrompt="1"/>
          </p:nvPr>
        </p:nvSpPr>
        <p:spPr>
          <a:xfrm>
            <a:off x="411480" y="292608"/>
            <a:ext cx="6949440" cy="420624"/>
          </a:xfrm>
          <a:prstGeom prst="rect">
            <a:avLst/>
          </a:prstGeom>
          <a:noFill/>
          <a:ln/>
        </p:spPr>
        <p:txBody>
          <a:bodyPr wrap="square" rtlCol="0"/>
          <a:lstStyle>
            <a:lvl1pPr marL="0" indent="0" algn="l">
              <a:buNone/>
              <a:defRPr lang="en-US" sz="2400" dirty="0">
                <a:solidFill>
                  <a:schemeClr val="tx1"/>
                </a:solidFill>
              </a:defRPr>
            </a:lvl1pPr>
          </a:lstStyle>
          <a:p>
            <a:pPr marL="0" indent="0" algn="l">
              <a:buNone/>
            </a:pPr>
            <a:endParaRPr lang="en-US" sz="2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411480" y="292608"/>
            <a:ext cx="6949440" cy="420624"/>
          </a:xfrm>
          <a:prstGeom prst="rect">
            <a:avLst/>
          </a:prstGeom>
          <a:noFill/>
          <a:ln/>
        </p:spPr>
        <p:txBody>
          <a:bodyPr wrap="square" lIns="0" tIns="0" rIns="0" bIns="0" rtlCol="0" anchor="ctr"/>
          <a:lstStyle/>
          <a:p>
            <a:pPr marL="0" indent="0" algn="l">
              <a:buNone/>
            </a:pPr>
            <a:r>
              <a:rPr lang="en-US" sz="2400" b="1" dirty="0">
                <a:solidFill>
                  <a:schemeClr val="accent2"/>
                </a:solidFill>
                <a:latin typeface="Manrope"/>
              </a:rPr>
              <a:t>Strategy Roadmap Template</a:t>
            </a:r>
          </a:p>
        </p:txBody>
      </p:sp>
      <p:sp>
        <p:nvSpPr>
          <p:cNvPr id="3" name="Header level"/>
          <p:cNvSpPr txBox="1"/>
          <p:nvPr/>
        </p:nvSpPr>
        <p:spPr>
          <a:xfrm>
            <a:off x="566928" y="874932"/>
            <a:ext cx="1097280" cy="219456"/>
          </a:xfrm>
          <a:prstGeom prst="rect">
            <a:avLst/>
          </a:prstGeom>
          <a:noFill/>
          <a:ln/>
        </p:spPr>
        <p:txBody>
          <a:bodyPr wrap="square" lIns="0" tIns="0" rIns="0" bIns="0" rtlCol="0" anchor="ctr"/>
          <a:lstStyle/>
          <a:p>
            <a:pPr marL="0" indent="0">
              <a:buNone/>
            </a:pPr>
            <a:r>
              <a:rPr lang="en-US" sz="800" b="1" kern="0" spc="150" dirty="0">
                <a:solidFill>
                  <a:schemeClr val="accent4"/>
                </a:solidFill>
                <a:latin typeface="Manrope"/>
              </a:rPr>
              <a:t>LEVEL</a:t>
            </a:r>
            <a:endParaRPr lang="en-US" sz="800" dirty="0">
              <a:latin typeface="Manrope"/>
            </a:endParaRPr>
          </a:p>
        </p:txBody>
      </p:sp>
      <p:sp>
        <p:nvSpPr>
          <p:cNvPr id="4" name="Quarter Q1"/>
          <p:cNvSpPr/>
          <p:nvPr/>
        </p:nvSpPr>
        <p:spPr>
          <a:xfrm>
            <a:off x="1892808" y="874932"/>
            <a:ext cx="1595628" cy="219456"/>
          </a:xfrm>
          <a:prstGeom prst="roundRect">
            <a:avLst>
              <a:gd name="adj" fmla="val 50000"/>
            </a:avLst>
          </a:prstGeom>
          <a:solidFill>
            <a:schemeClr val="bg1"/>
          </a:solidFill>
          <a:ln>
            <a:noFill/>
          </a:ln>
        </p:spPr>
        <p:txBody>
          <a:bodyPr wrap="square" lIns="0" tIns="0" rIns="0" bIns="0" rtlCol="0" anchor="ctr"/>
          <a:lstStyle/>
          <a:p>
            <a:pPr marL="0" indent="0" algn="ctr">
              <a:buNone/>
            </a:pPr>
            <a:r>
              <a:rPr lang="en-US" sz="900" b="1" dirty="0">
                <a:solidFill>
                  <a:schemeClr val="tx1">
                    <a:lumMod val="75000"/>
                    <a:lumOff val="25000"/>
                  </a:schemeClr>
                </a:solidFill>
                <a:latin typeface="Manrope"/>
              </a:rPr>
              <a:t>Q1</a:t>
            </a:r>
            <a:endParaRPr lang="en-US" sz="900" dirty="0">
              <a:solidFill>
                <a:schemeClr val="tx1">
                  <a:lumMod val="75000"/>
                  <a:lumOff val="25000"/>
                </a:schemeClr>
              </a:solidFill>
              <a:latin typeface="Manrope"/>
            </a:endParaRPr>
          </a:p>
        </p:txBody>
      </p:sp>
      <p:sp>
        <p:nvSpPr>
          <p:cNvPr id="5" name="Quarter Q2"/>
          <p:cNvSpPr/>
          <p:nvPr/>
        </p:nvSpPr>
        <p:spPr>
          <a:xfrm>
            <a:off x="3525012" y="874932"/>
            <a:ext cx="1595628" cy="219456"/>
          </a:xfrm>
          <a:prstGeom prst="roundRect">
            <a:avLst>
              <a:gd name="adj" fmla="val 50000"/>
            </a:avLst>
          </a:prstGeom>
          <a:solidFill>
            <a:schemeClr val="bg1"/>
          </a:solidFill>
          <a:ln>
            <a:noFill/>
          </a:ln>
        </p:spPr>
        <p:txBody>
          <a:bodyPr wrap="square" lIns="0" tIns="0" rIns="0" bIns="0" rtlCol="0" anchor="ctr"/>
          <a:lstStyle/>
          <a:p>
            <a:pPr marL="0" indent="0" algn="ctr">
              <a:buNone/>
            </a:pPr>
            <a:r>
              <a:rPr lang="en-US" sz="900" b="1" dirty="0">
                <a:solidFill>
                  <a:schemeClr val="tx1">
                    <a:lumMod val="75000"/>
                    <a:lumOff val="25000"/>
                  </a:schemeClr>
                </a:solidFill>
                <a:latin typeface="Manrope"/>
              </a:rPr>
              <a:t>Q2</a:t>
            </a:r>
            <a:r>
              <a:rPr lang="en-US" sz="900" dirty="0">
                <a:solidFill>
                  <a:schemeClr val="tx1">
                    <a:lumMod val="75000"/>
                    <a:lumOff val="25000"/>
                  </a:schemeClr>
                </a:solidFill>
                <a:latin typeface="Manrope"/>
              </a:rPr>
              <a:t> </a:t>
            </a:r>
          </a:p>
        </p:txBody>
      </p:sp>
      <p:sp>
        <p:nvSpPr>
          <p:cNvPr id="6" name="Quarter Q3"/>
          <p:cNvSpPr/>
          <p:nvPr/>
        </p:nvSpPr>
        <p:spPr>
          <a:xfrm>
            <a:off x="5157216" y="874932"/>
            <a:ext cx="1595628" cy="219456"/>
          </a:xfrm>
          <a:prstGeom prst="roundRect">
            <a:avLst>
              <a:gd name="adj" fmla="val 50000"/>
            </a:avLst>
          </a:prstGeom>
          <a:solidFill>
            <a:schemeClr val="bg1"/>
          </a:solidFill>
          <a:ln>
            <a:noFill/>
          </a:ln>
        </p:spPr>
        <p:txBody>
          <a:bodyPr wrap="square" lIns="0" tIns="0" rIns="0" bIns="0" rtlCol="0" anchor="ctr"/>
          <a:lstStyle/>
          <a:p>
            <a:pPr marL="0" indent="0" algn="ctr">
              <a:buNone/>
            </a:pPr>
            <a:r>
              <a:rPr lang="en-US" sz="900" b="1" dirty="0">
                <a:solidFill>
                  <a:schemeClr val="tx1">
                    <a:lumMod val="75000"/>
                    <a:lumOff val="25000"/>
                  </a:schemeClr>
                </a:solidFill>
                <a:latin typeface="Manrope"/>
              </a:rPr>
              <a:t>Q3</a:t>
            </a:r>
            <a:endParaRPr lang="en-US" sz="900" dirty="0">
              <a:solidFill>
                <a:schemeClr val="tx1">
                  <a:lumMod val="75000"/>
                  <a:lumOff val="25000"/>
                </a:schemeClr>
              </a:solidFill>
              <a:latin typeface="Manrope"/>
            </a:endParaRPr>
          </a:p>
        </p:txBody>
      </p:sp>
      <p:sp>
        <p:nvSpPr>
          <p:cNvPr id="7" name="Quarter Q4"/>
          <p:cNvSpPr/>
          <p:nvPr/>
        </p:nvSpPr>
        <p:spPr>
          <a:xfrm>
            <a:off x="6789420" y="874932"/>
            <a:ext cx="1595628" cy="219456"/>
          </a:xfrm>
          <a:prstGeom prst="roundRect">
            <a:avLst>
              <a:gd name="adj" fmla="val 50000"/>
            </a:avLst>
          </a:prstGeom>
          <a:solidFill>
            <a:schemeClr val="bg1"/>
          </a:solidFill>
          <a:ln>
            <a:noFill/>
          </a:ln>
        </p:spPr>
        <p:txBody>
          <a:bodyPr wrap="square" lIns="0" tIns="0" rIns="0" bIns="0" rtlCol="0" anchor="ctr"/>
          <a:lstStyle/>
          <a:p>
            <a:pPr marL="0" indent="0" algn="ctr">
              <a:buNone/>
            </a:pPr>
            <a:r>
              <a:rPr lang="en-US" sz="900" b="1" dirty="0">
                <a:solidFill>
                  <a:schemeClr val="tx1">
                    <a:lumMod val="75000"/>
                    <a:lumOff val="25000"/>
                  </a:schemeClr>
                </a:solidFill>
                <a:latin typeface="Manrope"/>
              </a:rPr>
              <a:t>Q4</a:t>
            </a:r>
            <a:endParaRPr lang="en-US" sz="900" dirty="0">
              <a:solidFill>
                <a:schemeClr val="tx1">
                  <a:lumMod val="75000"/>
                  <a:lumOff val="25000"/>
                </a:schemeClr>
              </a:solidFill>
              <a:latin typeface="Manrope"/>
            </a:endParaRPr>
          </a:p>
        </p:txBody>
      </p:sp>
      <p:sp>
        <p:nvSpPr>
          <p:cNvPr id="8" name="Card Company"/>
          <p:cNvSpPr/>
          <p:nvPr/>
        </p:nvSpPr>
        <p:spPr>
          <a:xfrm>
            <a:off x="411480" y="1103999"/>
            <a:ext cx="8321040" cy="781812"/>
          </a:xfrm>
          <a:prstGeom prst="roundRect">
            <a:avLst>
              <a:gd name="adj" fmla="val 9357"/>
            </a:avLst>
          </a:prstGeom>
          <a:solidFill>
            <a:schemeClr val="bg2"/>
          </a:solidFill>
          <a:ln w="12700">
            <a:solidFill>
              <a:schemeClr val="bg2"/>
            </a:solidFill>
            <a:prstDash val="solid"/>
          </a:ln>
        </p:spPr>
      </p:sp>
      <p:sp>
        <p:nvSpPr>
          <p:cNvPr id="9" name="Card Department"/>
          <p:cNvSpPr/>
          <p:nvPr/>
        </p:nvSpPr>
        <p:spPr>
          <a:xfrm>
            <a:off x="411480" y="1940675"/>
            <a:ext cx="8321040" cy="781812"/>
          </a:xfrm>
          <a:prstGeom prst="roundRect">
            <a:avLst>
              <a:gd name="adj" fmla="val 9357"/>
            </a:avLst>
          </a:prstGeom>
          <a:solidFill>
            <a:schemeClr val="bg2"/>
          </a:solidFill>
          <a:ln w="12700">
            <a:solidFill>
              <a:schemeClr val="bg2"/>
            </a:solidFill>
            <a:prstDash val="solid"/>
          </a:ln>
        </p:spPr>
      </p:sp>
      <p:sp>
        <p:nvSpPr>
          <p:cNvPr id="10" name="Card Group"/>
          <p:cNvSpPr/>
          <p:nvPr/>
        </p:nvSpPr>
        <p:spPr>
          <a:xfrm>
            <a:off x="411480" y="2777351"/>
            <a:ext cx="8321040" cy="781812"/>
          </a:xfrm>
          <a:prstGeom prst="roundRect">
            <a:avLst>
              <a:gd name="adj" fmla="val 9357"/>
            </a:avLst>
          </a:prstGeom>
          <a:solidFill>
            <a:schemeClr val="bg2"/>
          </a:solidFill>
          <a:ln w="12700">
            <a:solidFill>
              <a:schemeClr val="bg2"/>
            </a:solidFill>
            <a:prstDash val="solid"/>
          </a:ln>
        </p:spPr>
      </p:sp>
      <p:sp>
        <p:nvSpPr>
          <p:cNvPr id="11" name="Card Team"/>
          <p:cNvSpPr/>
          <p:nvPr/>
        </p:nvSpPr>
        <p:spPr>
          <a:xfrm>
            <a:off x="411480" y="3614027"/>
            <a:ext cx="8321040" cy="781812"/>
          </a:xfrm>
          <a:prstGeom prst="roundRect">
            <a:avLst>
              <a:gd name="adj" fmla="val 9357"/>
            </a:avLst>
          </a:prstGeom>
          <a:solidFill>
            <a:schemeClr val="bg2"/>
          </a:solidFill>
          <a:ln w="12700">
            <a:solidFill>
              <a:schemeClr val="bg2"/>
            </a:solidFill>
            <a:prstDash val="solid"/>
          </a:ln>
        </p:spPr>
      </p:sp>
      <p:sp>
        <p:nvSpPr>
          <p:cNvPr id="12" name="Gate line Q1"/>
          <p:cNvSpPr/>
          <p:nvPr/>
        </p:nvSpPr>
        <p:spPr>
          <a:xfrm>
            <a:off x="3506724" y="1103999"/>
            <a:ext cx="0" cy="3346704"/>
          </a:xfrm>
          <a:prstGeom prst="line">
            <a:avLst/>
          </a:prstGeom>
          <a:noFill/>
          <a:ln w="12700">
            <a:solidFill>
              <a:schemeClr val="accent2"/>
            </a:solidFill>
            <a:prstDash val="dash"/>
          </a:ln>
        </p:spPr>
      </p:sp>
      <p:sp>
        <p:nvSpPr>
          <p:cNvPr id="13" name="Gate pill Q1"/>
          <p:cNvSpPr/>
          <p:nvPr/>
        </p:nvSpPr>
        <p:spPr>
          <a:xfrm>
            <a:off x="3214116" y="4450703"/>
            <a:ext cx="585216"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latin typeface="Manrope"/>
              </a:rPr>
              <a:t>Q1 review</a:t>
            </a:r>
            <a:endParaRPr lang="en-US" sz="800" dirty="0">
              <a:latin typeface="Manrope"/>
            </a:endParaRPr>
          </a:p>
        </p:txBody>
      </p:sp>
      <p:sp>
        <p:nvSpPr>
          <p:cNvPr id="14" name="Gate line Q2"/>
          <p:cNvSpPr/>
          <p:nvPr/>
        </p:nvSpPr>
        <p:spPr>
          <a:xfrm>
            <a:off x="5138928" y="1103999"/>
            <a:ext cx="0" cy="3346704"/>
          </a:xfrm>
          <a:prstGeom prst="line">
            <a:avLst/>
          </a:prstGeom>
          <a:noFill/>
          <a:ln w="12700">
            <a:solidFill>
              <a:schemeClr val="accent2"/>
            </a:solidFill>
            <a:prstDash val="dash"/>
          </a:ln>
        </p:spPr>
      </p:sp>
      <p:sp>
        <p:nvSpPr>
          <p:cNvPr id="15" name="Gate pill Q2"/>
          <p:cNvSpPr/>
          <p:nvPr/>
        </p:nvSpPr>
        <p:spPr>
          <a:xfrm>
            <a:off x="4846320" y="4450703"/>
            <a:ext cx="585216"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latin typeface="Manrope"/>
              </a:rPr>
              <a:t>Q2 review</a:t>
            </a:r>
            <a:endParaRPr lang="en-US" sz="800" dirty="0">
              <a:latin typeface="Manrope"/>
            </a:endParaRPr>
          </a:p>
        </p:txBody>
      </p:sp>
      <p:sp>
        <p:nvSpPr>
          <p:cNvPr id="16" name="Gate line Q3"/>
          <p:cNvSpPr/>
          <p:nvPr/>
        </p:nvSpPr>
        <p:spPr>
          <a:xfrm>
            <a:off x="6771132" y="1103999"/>
            <a:ext cx="0" cy="3346704"/>
          </a:xfrm>
          <a:prstGeom prst="line">
            <a:avLst/>
          </a:prstGeom>
          <a:noFill/>
          <a:ln w="12700">
            <a:solidFill>
              <a:schemeClr val="accent2"/>
            </a:solidFill>
            <a:prstDash val="dash"/>
          </a:ln>
        </p:spPr>
      </p:sp>
      <p:sp>
        <p:nvSpPr>
          <p:cNvPr id="17" name="Gate pill Q3"/>
          <p:cNvSpPr/>
          <p:nvPr/>
        </p:nvSpPr>
        <p:spPr>
          <a:xfrm>
            <a:off x="6478524" y="4450703"/>
            <a:ext cx="585216"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latin typeface="Manrope"/>
              </a:rPr>
              <a:t>Q3 review</a:t>
            </a:r>
            <a:endParaRPr lang="en-US" sz="800" dirty="0">
              <a:latin typeface="Manrope"/>
            </a:endParaRPr>
          </a:p>
        </p:txBody>
      </p:sp>
      <p:sp>
        <p:nvSpPr>
          <p:cNvPr id="18" name="Gate line Q4"/>
          <p:cNvSpPr/>
          <p:nvPr/>
        </p:nvSpPr>
        <p:spPr>
          <a:xfrm>
            <a:off x="8403336" y="1103999"/>
            <a:ext cx="0" cy="3346704"/>
          </a:xfrm>
          <a:prstGeom prst="line">
            <a:avLst/>
          </a:prstGeom>
          <a:noFill/>
          <a:ln w="12700">
            <a:solidFill>
              <a:schemeClr val="accent2"/>
            </a:solidFill>
            <a:prstDash val="dash"/>
          </a:ln>
        </p:spPr>
      </p:sp>
      <p:sp>
        <p:nvSpPr>
          <p:cNvPr id="19" name="Gate pill Q4"/>
          <p:cNvSpPr/>
          <p:nvPr/>
        </p:nvSpPr>
        <p:spPr>
          <a:xfrm>
            <a:off x="8110728" y="4450703"/>
            <a:ext cx="585216"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latin typeface="Manrope"/>
              </a:rPr>
              <a:t>Q4 review</a:t>
            </a:r>
            <a:endParaRPr lang="en-US" sz="800" dirty="0">
              <a:latin typeface="Manrope"/>
            </a:endParaRPr>
          </a:p>
        </p:txBody>
      </p:sp>
      <p:sp>
        <p:nvSpPr>
          <p:cNvPr id="20" name="Level Company"/>
          <p:cNvSpPr txBox="1"/>
          <p:nvPr/>
        </p:nvSpPr>
        <p:spPr>
          <a:xfrm>
            <a:off x="566928" y="1266305"/>
            <a:ext cx="1280160" cy="182880"/>
          </a:xfrm>
          <a:prstGeom prst="rect">
            <a:avLst/>
          </a:prstGeom>
          <a:noFill/>
          <a:ln/>
        </p:spPr>
        <p:txBody>
          <a:bodyPr wrap="square" lIns="0" tIns="0" rIns="0" bIns="0" rtlCol="0" anchor="ctr"/>
          <a:lstStyle/>
          <a:p>
            <a:pPr marL="0" indent="0">
              <a:buNone/>
            </a:pPr>
            <a:r>
              <a:rPr lang="en-US" sz="1100" dirty="0">
                <a:solidFill>
                  <a:schemeClr val="tx1"/>
                </a:solidFill>
                <a:latin typeface="Manrope"/>
                <a:ea typeface="+mj-lt" pitchFamily="34" charset="-122"/>
                <a:cs typeface="+mj-lt" pitchFamily="34" charset="-120"/>
              </a:rPr>
              <a:t>Company</a:t>
            </a:r>
            <a:endParaRPr lang="en-US" sz="1100" dirty="0">
              <a:latin typeface="Manrope"/>
            </a:endParaRPr>
          </a:p>
        </p:txBody>
      </p:sp>
      <p:sp>
        <p:nvSpPr>
          <p:cNvPr id="21" name="Meta Company"/>
          <p:cNvSpPr txBox="1"/>
          <p:nvPr/>
        </p:nvSpPr>
        <p:spPr>
          <a:xfrm>
            <a:off x="566928" y="1467473"/>
            <a:ext cx="1280160" cy="274320"/>
          </a:xfrm>
          <a:prstGeom prst="rect">
            <a:avLst/>
          </a:prstGeom>
          <a:noFill/>
          <a:ln/>
        </p:spPr>
        <p:txBody>
          <a:bodyPr wrap="square" lIns="0" tIns="0" rIns="0" bIns="0" rtlCol="0" anchor="t"/>
          <a:lstStyle/>
          <a:p>
            <a:pPr marL="0" indent="0">
              <a:lnSpc>
                <a:spcPct val="120000"/>
              </a:lnSpc>
              <a:buNone/>
            </a:pPr>
            <a:r>
              <a:rPr lang="en-US" sz="800" kern="0" dirty="0">
                <a:solidFill>
                  <a:schemeClr val="accent4"/>
                </a:solidFill>
                <a:latin typeface="Manrope"/>
              </a:rPr>
              <a:t>Owner  ______________</a:t>
            </a:r>
            <a:endParaRPr lang="en-US" sz="800" dirty="0">
              <a:latin typeface="Manrope"/>
            </a:endParaRPr>
          </a:p>
          <a:p>
            <a:pPr marL="0" indent="0">
              <a:lnSpc>
                <a:spcPct val="120000"/>
              </a:lnSpc>
              <a:buNone/>
            </a:pPr>
            <a:r>
              <a:rPr lang="en-US" sz="800" kern="0" dirty="0">
                <a:solidFill>
                  <a:schemeClr val="accent4"/>
                </a:solidFill>
                <a:latin typeface="Manrope"/>
              </a:rPr>
              <a:t>Goal      ______________</a:t>
            </a:r>
            <a:endParaRPr lang="en-US" sz="800" dirty="0">
              <a:latin typeface="Manrope"/>
            </a:endParaRPr>
          </a:p>
        </p:txBody>
      </p:sp>
      <p:sp>
        <p:nvSpPr>
          <p:cNvPr id="22" name="Level Department"/>
          <p:cNvSpPr txBox="1"/>
          <p:nvPr/>
        </p:nvSpPr>
        <p:spPr>
          <a:xfrm>
            <a:off x="566928" y="2102981"/>
            <a:ext cx="1280160" cy="182880"/>
          </a:xfrm>
          <a:prstGeom prst="rect">
            <a:avLst/>
          </a:prstGeom>
          <a:noFill/>
          <a:ln/>
        </p:spPr>
        <p:txBody>
          <a:bodyPr wrap="square" lIns="0" tIns="0" rIns="0" bIns="0" rtlCol="0" anchor="ctr"/>
          <a:lstStyle/>
          <a:p>
            <a:pPr marL="0" indent="0">
              <a:buNone/>
            </a:pPr>
            <a:r>
              <a:rPr lang="en-US" sz="1100" dirty="0">
                <a:solidFill>
                  <a:schemeClr val="tx1"/>
                </a:solidFill>
                <a:latin typeface="Manrope"/>
                <a:ea typeface="+mj-lt" pitchFamily="34" charset="-122"/>
                <a:cs typeface="+mj-lt" pitchFamily="34" charset="-120"/>
              </a:rPr>
              <a:t>Department</a:t>
            </a:r>
            <a:endParaRPr lang="en-US" sz="1100" dirty="0">
              <a:latin typeface="Manrope"/>
            </a:endParaRPr>
          </a:p>
        </p:txBody>
      </p:sp>
      <p:sp>
        <p:nvSpPr>
          <p:cNvPr id="24" name="Level Group"/>
          <p:cNvSpPr txBox="1"/>
          <p:nvPr/>
        </p:nvSpPr>
        <p:spPr>
          <a:xfrm>
            <a:off x="566928" y="2939657"/>
            <a:ext cx="1280160" cy="182880"/>
          </a:xfrm>
          <a:prstGeom prst="rect">
            <a:avLst/>
          </a:prstGeom>
          <a:noFill/>
          <a:ln/>
        </p:spPr>
        <p:txBody>
          <a:bodyPr wrap="square" lIns="0" tIns="0" rIns="0" bIns="0" rtlCol="0" anchor="ctr"/>
          <a:lstStyle/>
          <a:p>
            <a:pPr marL="0" indent="0">
              <a:buNone/>
            </a:pPr>
            <a:r>
              <a:rPr lang="en-US" sz="1100" dirty="0">
                <a:solidFill>
                  <a:schemeClr val="tx1"/>
                </a:solidFill>
                <a:latin typeface="Manrope"/>
                <a:ea typeface="+mj-lt" pitchFamily="34" charset="-122"/>
                <a:cs typeface="+mj-lt" pitchFamily="34" charset="-120"/>
              </a:rPr>
              <a:t>Group</a:t>
            </a:r>
            <a:endParaRPr lang="en-US" sz="1100" dirty="0">
              <a:latin typeface="Manrope"/>
            </a:endParaRPr>
          </a:p>
        </p:txBody>
      </p:sp>
      <p:sp>
        <p:nvSpPr>
          <p:cNvPr id="26" name="Level Team"/>
          <p:cNvSpPr txBox="1"/>
          <p:nvPr/>
        </p:nvSpPr>
        <p:spPr>
          <a:xfrm>
            <a:off x="566928" y="3776333"/>
            <a:ext cx="1280160" cy="182880"/>
          </a:xfrm>
          <a:prstGeom prst="rect">
            <a:avLst/>
          </a:prstGeom>
          <a:noFill/>
          <a:ln/>
        </p:spPr>
        <p:txBody>
          <a:bodyPr wrap="square" lIns="0" tIns="0" rIns="0" bIns="0" rtlCol="0" anchor="ctr"/>
          <a:lstStyle/>
          <a:p>
            <a:pPr marL="0" indent="0">
              <a:buNone/>
            </a:pPr>
            <a:r>
              <a:rPr lang="en-US" sz="1100" dirty="0">
                <a:solidFill>
                  <a:schemeClr val="tx1"/>
                </a:solidFill>
                <a:latin typeface="Manrope"/>
                <a:ea typeface="+mj-lt" pitchFamily="34" charset="-122"/>
                <a:cs typeface="+mj-lt" pitchFamily="34" charset="-120"/>
              </a:rPr>
              <a:t>Team</a:t>
            </a:r>
            <a:endParaRPr lang="en-US" sz="1100" dirty="0">
              <a:latin typeface="Manrope"/>
            </a:endParaRPr>
          </a:p>
        </p:txBody>
      </p:sp>
      <p:sp>
        <p:nvSpPr>
          <p:cNvPr id="28" name="objective O1"/>
          <p:cNvSpPr/>
          <p:nvPr/>
        </p:nvSpPr>
        <p:spPr>
          <a:xfrm>
            <a:off x="1874520" y="1252589"/>
            <a:ext cx="4896612"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b="1" dirty="0">
                <a:solidFill>
                  <a:schemeClr val="bg1"/>
                </a:solidFill>
                <a:latin typeface="Manrope"/>
              </a:rPr>
              <a:t>O1  </a:t>
            </a:r>
            <a:r>
              <a:rPr lang="en-US" sz="900" dirty="0">
                <a:solidFill>
                  <a:schemeClr val="bg1"/>
                </a:solidFill>
                <a:latin typeface="Manrope"/>
              </a:rPr>
              <a:t>Grow new-product revenue to 25% of sales</a:t>
            </a:r>
            <a:endParaRPr lang="en-US" sz="900" dirty="0">
              <a:latin typeface="Manrope"/>
            </a:endParaRPr>
          </a:p>
        </p:txBody>
      </p:sp>
      <p:sp>
        <p:nvSpPr>
          <p:cNvPr id="29" name="objective O2"/>
          <p:cNvSpPr/>
          <p:nvPr/>
        </p:nvSpPr>
        <p:spPr>
          <a:xfrm>
            <a:off x="3506724" y="1536053"/>
            <a:ext cx="4896612"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b="1" dirty="0">
                <a:solidFill>
                  <a:schemeClr val="bg1"/>
                </a:solidFill>
                <a:latin typeface="Manrope"/>
              </a:rPr>
              <a:t>O2  </a:t>
            </a:r>
            <a:r>
              <a:rPr lang="en-US" sz="900" dirty="0">
                <a:solidFill>
                  <a:schemeClr val="bg1"/>
                </a:solidFill>
                <a:latin typeface="Manrope"/>
              </a:rPr>
              <a:t>Cut product CO2 footprint by 40%</a:t>
            </a:r>
            <a:endParaRPr lang="en-US" sz="900" dirty="0">
              <a:latin typeface="Manrope"/>
            </a:endParaRPr>
          </a:p>
        </p:txBody>
      </p:sp>
      <p:sp>
        <p:nvSpPr>
          <p:cNvPr id="30" name="initiative 1.1"/>
          <p:cNvSpPr/>
          <p:nvPr/>
        </p:nvSpPr>
        <p:spPr>
          <a:xfrm>
            <a:off x="2172880" y="2089265"/>
            <a:ext cx="1210990"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latin typeface="Manrope"/>
              </a:rPr>
              <a:t>1.1  </a:t>
            </a:r>
            <a:r>
              <a:rPr lang="en-US" sz="900" dirty="0">
                <a:solidFill>
                  <a:schemeClr val="bg1"/>
                </a:solidFill>
                <a:latin typeface="Manrope"/>
              </a:rPr>
              <a:t>Tech scouting</a:t>
            </a:r>
            <a:endParaRPr lang="en-US" sz="900" dirty="0">
              <a:latin typeface="Manrope"/>
            </a:endParaRPr>
          </a:p>
        </p:txBody>
      </p:sp>
      <p:sp>
        <p:nvSpPr>
          <p:cNvPr id="31" name="Decision partner route"/>
          <p:cNvSpPr/>
          <p:nvPr/>
        </p:nvSpPr>
        <p:spPr>
          <a:xfrm>
            <a:off x="3424428" y="2107553"/>
            <a:ext cx="164592" cy="164592"/>
          </a:xfrm>
          <a:prstGeom prst="diamond">
            <a:avLst/>
          </a:prstGeom>
          <a:solidFill>
            <a:schemeClr val="accent2"/>
          </a:solidFill>
          <a:ln w="19050">
            <a:solidFill>
              <a:schemeClr val="bg1"/>
            </a:solidFill>
            <a:prstDash val="solid"/>
          </a:ln>
        </p:spPr>
      </p:sp>
      <p:sp>
        <p:nvSpPr>
          <p:cNvPr id="32" name="Decision label"/>
          <p:cNvSpPr txBox="1"/>
          <p:nvPr/>
        </p:nvSpPr>
        <p:spPr>
          <a:xfrm>
            <a:off x="3643884" y="2089265"/>
            <a:ext cx="1260103" cy="201168"/>
          </a:xfrm>
          <a:prstGeom prst="rect">
            <a:avLst/>
          </a:prstGeom>
          <a:noFill/>
          <a:ln/>
        </p:spPr>
        <p:txBody>
          <a:bodyPr wrap="none" lIns="0" tIns="0" rIns="0" bIns="0" rtlCol="0" anchor="ctr"/>
          <a:lstStyle/>
          <a:p>
            <a:pPr marL="0" indent="0" algn="l">
              <a:buNone/>
            </a:pPr>
            <a:r>
              <a:rPr lang="en-US" sz="850" b="1" dirty="0">
                <a:solidFill>
                  <a:schemeClr val="accent2"/>
                </a:solidFill>
                <a:latin typeface="Manrope"/>
              </a:rPr>
              <a:t>Partner route chosen</a:t>
            </a:r>
            <a:endParaRPr lang="en-US" sz="850" dirty="0">
              <a:latin typeface="Manrope"/>
            </a:endParaRPr>
          </a:p>
        </p:txBody>
      </p:sp>
      <p:sp>
        <p:nvSpPr>
          <p:cNvPr id="33" name="initiative 2.2"/>
          <p:cNvSpPr/>
          <p:nvPr/>
        </p:nvSpPr>
        <p:spPr>
          <a:xfrm>
            <a:off x="5963805" y="2089265"/>
            <a:ext cx="18954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latin typeface="Manrope"/>
              </a:rPr>
              <a:t>2.2  </a:t>
            </a:r>
            <a:r>
              <a:rPr lang="en-US" sz="900" dirty="0">
                <a:solidFill>
                  <a:schemeClr val="bg1"/>
                </a:solidFill>
                <a:latin typeface="Manrope"/>
              </a:rPr>
              <a:t>Low-carbon suppliers</a:t>
            </a:r>
            <a:endParaRPr lang="en-US" sz="900" dirty="0">
              <a:latin typeface="Manrope"/>
            </a:endParaRPr>
          </a:p>
        </p:txBody>
      </p:sp>
      <p:sp>
        <p:nvSpPr>
          <p:cNvPr id="34" name="initiative 1.2"/>
          <p:cNvSpPr/>
          <p:nvPr/>
        </p:nvSpPr>
        <p:spPr>
          <a:xfrm>
            <a:off x="3633673" y="2372729"/>
            <a:ext cx="1838716"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latin typeface="Manrope"/>
              </a:rPr>
              <a:t>1.2  </a:t>
            </a:r>
            <a:r>
              <a:rPr lang="en-US" sz="900" dirty="0">
                <a:solidFill>
                  <a:schemeClr val="bg1"/>
                </a:solidFill>
                <a:latin typeface="Manrope"/>
              </a:rPr>
              <a:t>Partner pilot</a:t>
            </a:r>
            <a:endParaRPr lang="en-US" sz="900" dirty="0">
              <a:latin typeface="Manrope"/>
            </a:endParaRPr>
          </a:p>
        </p:txBody>
      </p:sp>
      <p:sp>
        <p:nvSpPr>
          <p:cNvPr id="35" name="initiative 2.1"/>
          <p:cNvSpPr/>
          <p:nvPr/>
        </p:nvSpPr>
        <p:spPr>
          <a:xfrm>
            <a:off x="5595243" y="2372729"/>
            <a:ext cx="1509350"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latin typeface="Manrope"/>
              </a:rPr>
              <a:t>2.1  </a:t>
            </a:r>
            <a:r>
              <a:rPr lang="en-US" sz="900" dirty="0">
                <a:solidFill>
                  <a:schemeClr val="bg1"/>
                </a:solidFill>
                <a:latin typeface="Manrope"/>
              </a:rPr>
              <a:t>Recycled materials</a:t>
            </a:r>
            <a:endParaRPr lang="en-US" sz="900" dirty="0">
              <a:latin typeface="Manrope"/>
            </a:endParaRPr>
          </a:p>
        </p:txBody>
      </p:sp>
      <p:sp>
        <p:nvSpPr>
          <p:cNvPr id="37" name="Track gap Prototype"/>
          <p:cNvSpPr/>
          <p:nvPr/>
        </p:nvSpPr>
        <p:spPr>
          <a:xfrm>
            <a:off x="4448261" y="2907653"/>
            <a:ext cx="1091446" cy="237744"/>
          </a:xfrm>
          <a:prstGeom prst="rect">
            <a:avLst/>
          </a:prstGeom>
          <a:solidFill>
            <a:schemeClr val="bg2"/>
          </a:solidFill>
          <a:ln w="12700">
            <a:solidFill>
              <a:schemeClr val="bg2"/>
            </a:solidFill>
            <a:prstDash val="solid"/>
          </a:ln>
        </p:spPr>
      </p:sp>
      <p:sp>
        <p:nvSpPr>
          <p:cNvPr id="38" name="Milestone label Prototype"/>
          <p:cNvSpPr txBox="1"/>
          <p:nvPr/>
        </p:nvSpPr>
        <p:spPr>
          <a:xfrm>
            <a:off x="4493981" y="2925941"/>
            <a:ext cx="1000006" cy="201168"/>
          </a:xfrm>
          <a:prstGeom prst="rect">
            <a:avLst/>
          </a:prstGeom>
          <a:noFill/>
          <a:ln/>
        </p:spPr>
        <p:txBody>
          <a:bodyPr wrap="none" lIns="0" tIns="0" rIns="0" bIns="0" rtlCol="0" anchor="ctr"/>
          <a:lstStyle/>
          <a:p>
            <a:pPr marL="0" indent="0" algn="l">
              <a:buNone/>
            </a:pPr>
            <a:r>
              <a:rPr lang="en-US" sz="800" b="1" dirty="0">
                <a:solidFill>
                  <a:schemeClr val="tx1"/>
                </a:solidFill>
                <a:latin typeface="Manrope"/>
              </a:rPr>
              <a:t>Prototype</a:t>
            </a:r>
            <a:r>
              <a:rPr lang="en-US" sz="800" dirty="0">
                <a:solidFill>
                  <a:schemeClr val="accent4"/>
                </a:solidFill>
                <a:latin typeface="Manrope"/>
              </a:rPr>
              <a:t>  May 20</a:t>
            </a:r>
            <a:endParaRPr lang="en-US" sz="800" dirty="0">
              <a:latin typeface="Manrope"/>
            </a:endParaRPr>
          </a:p>
        </p:txBody>
      </p:sp>
      <p:sp>
        <p:nvSpPr>
          <p:cNvPr id="39" name="Milestone Prototype"/>
          <p:cNvSpPr/>
          <p:nvPr/>
        </p:nvSpPr>
        <p:spPr>
          <a:xfrm>
            <a:off x="4324817" y="2967089"/>
            <a:ext cx="118872" cy="118872"/>
          </a:xfrm>
          <a:prstGeom prst="ellipse">
            <a:avLst/>
          </a:prstGeom>
          <a:solidFill>
            <a:schemeClr val="tx1"/>
          </a:solidFill>
          <a:ln w="19050">
            <a:solidFill>
              <a:schemeClr val="bg1"/>
            </a:solidFill>
            <a:prstDash val="solid"/>
          </a:ln>
        </p:spPr>
      </p:sp>
      <p:sp>
        <p:nvSpPr>
          <p:cNvPr id="40" name="Track gap Field test"/>
          <p:cNvSpPr/>
          <p:nvPr/>
        </p:nvSpPr>
        <p:spPr>
          <a:xfrm>
            <a:off x="5904959" y="2907653"/>
            <a:ext cx="1032879" cy="237744"/>
          </a:xfrm>
          <a:prstGeom prst="rect">
            <a:avLst/>
          </a:prstGeom>
          <a:solidFill>
            <a:schemeClr val="bg2"/>
          </a:solidFill>
          <a:ln w="12700">
            <a:solidFill>
              <a:schemeClr val="bg2"/>
            </a:solidFill>
            <a:prstDash val="solid"/>
          </a:ln>
        </p:spPr>
      </p:sp>
      <p:sp>
        <p:nvSpPr>
          <p:cNvPr id="41" name="Milestone label Field test"/>
          <p:cNvSpPr txBox="1"/>
          <p:nvPr/>
        </p:nvSpPr>
        <p:spPr>
          <a:xfrm>
            <a:off x="5950679" y="2925941"/>
            <a:ext cx="941439" cy="201168"/>
          </a:xfrm>
          <a:prstGeom prst="rect">
            <a:avLst/>
          </a:prstGeom>
          <a:noFill/>
          <a:ln/>
        </p:spPr>
        <p:txBody>
          <a:bodyPr wrap="none" lIns="0" tIns="0" rIns="0" bIns="0" rtlCol="0" anchor="ctr"/>
          <a:lstStyle/>
          <a:p>
            <a:pPr marL="0" indent="0" algn="l">
              <a:buNone/>
            </a:pPr>
            <a:r>
              <a:rPr lang="en-US" sz="800" b="1" dirty="0">
                <a:solidFill>
                  <a:schemeClr val="tx1"/>
                </a:solidFill>
                <a:latin typeface="Manrope"/>
              </a:rPr>
              <a:t>Field test</a:t>
            </a:r>
            <a:r>
              <a:rPr lang="en-US" sz="800" dirty="0">
                <a:solidFill>
                  <a:schemeClr val="accent4"/>
                </a:solidFill>
                <a:latin typeface="Manrope"/>
              </a:rPr>
              <a:t>  Aug 10</a:t>
            </a:r>
            <a:endParaRPr lang="en-US" sz="800" dirty="0">
              <a:latin typeface="Manrope"/>
            </a:endParaRPr>
          </a:p>
        </p:txBody>
      </p:sp>
      <p:sp>
        <p:nvSpPr>
          <p:cNvPr id="42" name="Milestone Field test"/>
          <p:cNvSpPr/>
          <p:nvPr/>
        </p:nvSpPr>
        <p:spPr>
          <a:xfrm>
            <a:off x="5781515" y="2967089"/>
            <a:ext cx="118872" cy="118872"/>
          </a:xfrm>
          <a:prstGeom prst="ellipse">
            <a:avLst/>
          </a:prstGeom>
          <a:solidFill>
            <a:schemeClr val="tx1"/>
          </a:solidFill>
          <a:ln w="19050">
            <a:solidFill>
              <a:schemeClr val="bg1"/>
            </a:solidFill>
            <a:prstDash val="solid"/>
          </a:ln>
        </p:spPr>
      </p:sp>
      <p:sp>
        <p:nvSpPr>
          <p:cNvPr id="43" name="Track gap Launch"/>
          <p:cNvSpPr/>
          <p:nvPr/>
        </p:nvSpPr>
        <p:spPr>
          <a:xfrm>
            <a:off x="7198959" y="2907653"/>
            <a:ext cx="929762" cy="237744"/>
          </a:xfrm>
          <a:prstGeom prst="rect">
            <a:avLst/>
          </a:prstGeom>
          <a:solidFill>
            <a:schemeClr val="bg2"/>
          </a:solidFill>
          <a:ln w="12700">
            <a:solidFill>
              <a:schemeClr val="bg2"/>
            </a:solidFill>
            <a:prstDash val="solid"/>
          </a:ln>
        </p:spPr>
      </p:sp>
      <p:sp>
        <p:nvSpPr>
          <p:cNvPr id="44" name="Milestone label Launch"/>
          <p:cNvSpPr txBox="1"/>
          <p:nvPr/>
        </p:nvSpPr>
        <p:spPr>
          <a:xfrm>
            <a:off x="7244679" y="2925941"/>
            <a:ext cx="838322" cy="201168"/>
          </a:xfrm>
          <a:prstGeom prst="rect">
            <a:avLst/>
          </a:prstGeom>
          <a:noFill/>
          <a:ln/>
        </p:spPr>
        <p:txBody>
          <a:bodyPr wrap="none" lIns="0" tIns="0" rIns="0" bIns="0" rtlCol="0" anchor="ctr"/>
          <a:lstStyle/>
          <a:p>
            <a:pPr marL="0" indent="0" algn="r">
              <a:buNone/>
            </a:pPr>
            <a:r>
              <a:rPr lang="en-US" sz="800" b="1" dirty="0">
                <a:solidFill>
                  <a:schemeClr val="tx1"/>
                </a:solidFill>
                <a:latin typeface="Manrope"/>
              </a:rPr>
              <a:t>Launch</a:t>
            </a:r>
            <a:r>
              <a:rPr lang="en-US" sz="800" dirty="0">
                <a:solidFill>
                  <a:schemeClr val="accent4"/>
                </a:solidFill>
                <a:latin typeface="Manrope"/>
              </a:rPr>
              <a:t>  Dec 20</a:t>
            </a:r>
            <a:endParaRPr lang="en-US" sz="800" dirty="0">
              <a:latin typeface="Manrope"/>
            </a:endParaRPr>
          </a:p>
        </p:txBody>
      </p:sp>
      <p:sp>
        <p:nvSpPr>
          <p:cNvPr id="45" name="Milestone Launch"/>
          <p:cNvSpPr/>
          <p:nvPr/>
        </p:nvSpPr>
        <p:spPr>
          <a:xfrm>
            <a:off x="8133293" y="2967089"/>
            <a:ext cx="118872" cy="118872"/>
          </a:xfrm>
          <a:prstGeom prst="ellipse">
            <a:avLst/>
          </a:prstGeom>
          <a:solidFill>
            <a:schemeClr val="tx1"/>
          </a:solidFill>
          <a:ln w="19050">
            <a:solidFill>
              <a:schemeClr val="bg1"/>
            </a:solidFill>
            <a:prstDash val="solid"/>
          </a:ln>
        </p:spPr>
      </p:sp>
      <p:sp>
        <p:nvSpPr>
          <p:cNvPr id="46" name="project 1.1.1"/>
          <p:cNvSpPr/>
          <p:nvPr/>
        </p:nvSpPr>
        <p:spPr>
          <a:xfrm>
            <a:off x="2515743" y="3209405"/>
            <a:ext cx="990981"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latin typeface="Manrope"/>
              </a:rPr>
              <a:t>1.1.1  </a:t>
            </a:r>
            <a:r>
              <a:rPr lang="en-US" sz="900" dirty="0">
                <a:solidFill>
                  <a:schemeClr val="tx1"/>
                </a:solidFill>
                <a:latin typeface="Manrope"/>
              </a:rPr>
              <a:t>Scoping</a:t>
            </a:r>
            <a:endParaRPr lang="en-US" sz="900" dirty="0">
              <a:latin typeface="Manrope"/>
            </a:endParaRPr>
          </a:p>
        </p:txBody>
      </p:sp>
      <p:sp>
        <p:nvSpPr>
          <p:cNvPr id="47" name="project 1.2.1"/>
          <p:cNvSpPr/>
          <p:nvPr/>
        </p:nvSpPr>
        <p:spPr>
          <a:xfrm>
            <a:off x="3542995" y="3209405"/>
            <a:ext cx="2937967"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latin typeface="Manrope"/>
              </a:rPr>
              <a:t>1.2.1  </a:t>
            </a:r>
            <a:r>
              <a:rPr lang="en-US" sz="900" dirty="0">
                <a:solidFill>
                  <a:schemeClr val="tx1"/>
                </a:solidFill>
                <a:latin typeface="Manrope"/>
              </a:rPr>
              <a:t>Development</a:t>
            </a:r>
            <a:endParaRPr lang="en-US" sz="900" dirty="0">
              <a:latin typeface="Manrope"/>
            </a:endParaRPr>
          </a:p>
        </p:txBody>
      </p:sp>
      <p:sp>
        <p:nvSpPr>
          <p:cNvPr id="48" name="project 1.2.2"/>
          <p:cNvSpPr/>
          <p:nvPr/>
        </p:nvSpPr>
        <p:spPr>
          <a:xfrm>
            <a:off x="6535369" y="3209405"/>
            <a:ext cx="816102"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latin typeface="Manrope"/>
              </a:rPr>
              <a:t>1.2.2  </a:t>
            </a:r>
            <a:r>
              <a:rPr lang="en-US" sz="900" dirty="0">
                <a:solidFill>
                  <a:schemeClr val="tx1"/>
                </a:solidFill>
                <a:latin typeface="Manrope"/>
              </a:rPr>
              <a:t>Tests</a:t>
            </a:r>
            <a:endParaRPr lang="en-US" sz="900" dirty="0">
              <a:latin typeface="Manrope"/>
            </a:endParaRPr>
          </a:p>
        </p:txBody>
      </p:sp>
      <p:sp>
        <p:nvSpPr>
          <p:cNvPr id="49" name="project 1.2.3"/>
          <p:cNvSpPr/>
          <p:nvPr/>
        </p:nvSpPr>
        <p:spPr>
          <a:xfrm>
            <a:off x="7405878" y="3209405"/>
            <a:ext cx="997458"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latin typeface="Manrope"/>
              </a:rPr>
              <a:t>1.2.3  </a:t>
            </a:r>
            <a:r>
              <a:rPr lang="en-US" sz="900" dirty="0">
                <a:solidFill>
                  <a:schemeClr val="tx1"/>
                </a:solidFill>
                <a:latin typeface="Manrope"/>
              </a:rPr>
              <a:t>Scale-up</a:t>
            </a:r>
            <a:endParaRPr lang="en-US" sz="900" dirty="0">
              <a:latin typeface="Manrope"/>
            </a:endParaRPr>
          </a:p>
        </p:txBody>
      </p:sp>
      <p:sp>
        <p:nvSpPr>
          <p:cNvPr id="50" name="KPI chip 1.1"/>
          <p:cNvSpPr/>
          <p:nvPr/>
        </p:nvSpPr>
        <p:spPr>
          <a:xfrm>
            <a:off x="1925621" y="3904349"/>
            <a:ext cx="1553671" cy="201168"/>
          </a:xfrm>
          <a:prstGeom prst="roundRect">
            <a:avLst>
              <a:gd name="adj" fmla="val 50000"/>
            </a:avLst>
          </a:prstGeom>
          <a:solidFill>
            <a:schemeClr val="bg1"/>
          </a:solidFill>
          <a:ln w="9525">
            <a:solidFill>
              <a:schemeClr val="accent5"/>
            </a:solidFill>
            <a:prstDash val="solid"/>
          </a:ln>
        </p:spPr>
      </p:sp>
      <p:sp>
        <p:nvSpPr>
          <p:cNvPr id="51" name="KPI dot 1.1"/>
          <p:cNvSpPr/>
          <p:nvPr/>
        </p:nvSpPr>
        <p:spPr>
          <a:xfrm>
            <a:off x="1998773" y="3968357"/>
            <a:ext cx="73152" cy="73152"/>
          </a:xfrm>
          <a:prstGeom prst="ellipse">
            <a:avLst/>
          </a:prstGeom>
          <a:solidFill>
            <a:schemeClr val="tx1"/>
          </a:solidFill>
          <a:ln w="12700">
            <a:solidFill>
              <a:schemeClr val="tx1"/>
            </a:solidFill>
            <a:prstDash val="solid"/>
          </a:ln>
        </p:spPr>
      </p:sp>
      <p:sp>
        <p:nvSpPr>
          <p:cNvPr id="52" name="KPI text 1.1"/>
          <p:cNvSpPr txBox="1"/>
          <p:nvPr/>
        </p:nvSpPr>
        <p:spPr>
          <a:xfrm>
            <a:off x="2126789" y="3904349"/>
            <a:ext cx="1370791" cy="201168"/>
          </a:xfrm>
          <a:prstGeom prst="rect">
            <a:avLst/>
          </a:prstGeom>
          <a:noFill/>
          <a:ln/>
        </p:spPr>
        <p:txBody>
          <a:bodyPr wrap="none" lIns="0" tIns="0" rIns="0" bIns="0" rtlCol="0" anchor="ctr"/>
          <a:lstStyle/>
          <a:p>
            <a:pPr marL="0" indent="0">
              <a:buNone/>
            </a:pPr>
            <a:r>
              <a:rPr lang="en-US" sz="800" b="1" dirty="0">
                <a:solidFill>
                  <a:schemeClr val="tx1"/>
                </a:solidFill>
                <a:latin typeface="Manrope"/>
              </a:rPr>
              <a:t>1.1  </a:t>
            </a:r>
            <a:r>
              <a:rPr lang="en-US" sz="800" dirty="0">
                <a:solidFill>
                  <a:schemeClr val="tx1"/>
                </a:solidFill>
                <a:latin typeface="Manrope"/>
              </a:rPr>
              <a:t>5 partners screened</a:t>
            </a:r>
            <a:endParaRPr lang="en-US" sz="800" dirty="0">
              <a:latin typeface="Manrope"/>
            </a:endParaRPr>
          </a:p>
        </p:txBody>
      </p:sp>
      <p:sp>
        <p:nvSpPr>
          <p:cNvPr id="53" name="KPI chip 1.2.1"/>
          <p:cNvSpPr/>
          <p:nvPr/>
        </p:nvSpPr>
        <p:spPr>
          <a:xfrm>
            <a:off x="3557537" y="3904349"/>
            <a:ext cx="1553959" cy="201168"/>
          </a:xfrm>
          <a:prstGeom prst="roundRect">
            <a:avLst>
              <a:gd name="adj" fmla="val 50000"/>
            </a:avLst>
          </a:prstGeom>
          <a:solidFill>
            <a:schemeClr val="bg1"/>
          </a:solidFill>
          <a:ln w="9525">
            <a:solidFill>
              <a:schemeClr val="accent5"/>
            </a:solidFill>
            <a:prstDash val="solid"/>
          </a:ln>
        </p:spPr>
      </p:sp>
      <p:sp>
        <p:nvSpPr>
          <p:cNvPr id="54" name="KPI dot 1.2.1"/>
          <p:cNvSpPr/>
          <p:nvPr/>
        </p:nvSpPr>
        <p:spPr>
          <a:xfrm>
            <a:off x="3630689" y="3968357"/>
            <a:ext cx="73152" cy="73152"/>
          </a:xfrm>
          <a:prstGeom prst="ellipse">
            <a:avLst/>
          </a:prstGeom>
          <a:solidFill>
            <a:schemeClr val="tx1"/>
          </a:solidFill>
          <a:ln w="12700">
            <a:solidFill>
              <a:schemeClr val="tx1"/>
            </a:solidFill>
            <a:prstDash val="solid"/>
          </a:ln>
        </p:spPr>
      </p:sp>
      <p:sp>
        <p:nvSpPr>
          <p:cNvPr id="55" name="KPI text 1.2.1"/>
          <p:cNvSpPr txBox="1"/>
          <p:nvPr/>
        </p:nvSpPr>
        <p:spPr>
          <a:xfrm>
            <a:off x="3758705" y="3904349"/>
            <a:ext cx="1371079" cy="201168"/>
          </a:xfrm>
          <a:prstGeom prst="rect">
            <a:avLst/>
          </a:prstGeom>
          <a:noFill/>
          <a:ln/>
        </p:spPr>
        <p:txBody>
          <a:bodyPr wrap="none" lIns="0" tIns="0" rIns="0" bIns="0" rtlCol="0" anchor="ctr"/>
          <a:lstStyle/>
          <a:p>
            <a:pPr marL="0" indent="0">
              <a:buNone/>
            </a:pPr>
            <a:r>
              <a:rPr lang="en-US" sz="800" b="1" dirty="0">
                <a:solidFill>
                  <a:schemeClr val="tx1"/>
                </a:solidFill>
                <a:latin typeface="Manrope"/>
              </a:rPr>
              <a:t>1.2.1  </a:t>
            </a:r>
            <a:r>
              <a:rPr lang="en-US" sz="800" dirty="0">
                <a:solidFill>
                  <a:schemeClr val="tx1"/>
                </a:solidFill>
                <a:latin typeface="Manrope"/>
              </a:rPr>
              <a:t>95% test pass rate</a:t>
            </a:r>
            <a:endParaRPr lang="en-US" sz="800" dirty="0">
              <a:latin typeface="Manrope"/>
            </a:endParaRPr>
          </a:p>
        </p:txBody>
      </p:sp>
      <p:sp>
        <p:nvSpPr>
          <p:cNvPr id="56" name="KPI chip 2.1"/>
          <p:cNvSpPr/>
          <p:nvPr/>
        </p:nvSpPr>
        <p:spPr>
          <a:xfrm>
            <a:off x="5129446" y="3904349"/>
            <a:ext cx="1614254" cy="201168"/>
          </a:xfrm>
          <a:prstGeom prst="roundRect">
            <a:avLst>
              <a:gd name="adj" fmla="val 50000"/>
            </a:avLst>
          </a:prstGeom>
          <a:solidFill>
            <a:schemeClr val="bg1"/>
          </a:solidFill>
          <a:ln w="9525">
            <a:solidFill>
              <a:schemeClr val="accent5"/>
            </a:solidFill>
            <a:prstDash val="solid"/>
          </a:ln>
        </p:spPr>
      </p:sp>
      <p:sp>
        <p:nvSpPr>
          <p:cNvPr id="57" name="KPI dot 2.1"/>
          <p:cNvSpPr/>
          <p:nvPr/>
        </p:nvSpPr>
        <p:spPr>
          <a:xfrm>
            <a:off x="5202598" y="3968357"/>
            <a:ext cx="73152" cy="73152"/>
          </a:xfrm>
          <a:prstGeom prst="ellipse">
            <a:avLst/>
          </a:prstGeom>
          <a:solidFill>
            <a:schemeClr val="tx1"/>
          </a:solidFill>
          <a:ln w="12700">
            <a:solidFill>
              <a:schemeClr val="tx1"/>
            </a:solidFill>
            <a:prstDash val="solid"/>
          </a:ln>
        </p:spPr>
      </p:sp>
      <p:sp>
        <p:nvSpPr>
          <p:cNvPr id="58" name="KPI text 2.1"/>
          <p:cNvSpPr txBox="1"/>
          <p:nvPr/>
        </p:nvSpPr>
        <p:spPr>
          <a:xfrm>
            <a:off x="5330614" y="3904349"/>
            <a:ext cx="1431374" cy="201168"/>
          </a:xfrm>
          <a:prstGeom prst="rect">
            <a:avLst/>
          </a:prstGeom>
          <a:noFill/>
          <a:ln/>
        </p:spPr>
        <p:txBody>
          <a:bodyPr wrap="none" lIns="0" tIns="0" rIns="0" bIns="0" rtlCol="0" anchor="ctr"/>
          <a:lstStyle/>
          <a:p>
            <a:pPr marL="0" indent="0">
              <a:buNone/>
            </a:pPr>
            <a:r>
              <a:rPr lang="en-US" sz="800" b="1" dirty="0">
                <a:solidFill>
                  <a:schemeClr val="tx1"/>
                </a:solidFill>
                <a:latin typeface="Manrope"/>
              </a:rPr>
              <a:t>2.1  </a:t>
            </a:r>
            <a:r>
              <a:rPr lang="en-US" sz="800" dirty="0">
                <a:solidFill>
                  <a:schemeClr val="tx1"/>
                </a:solidFill>
                <a:latin typeface="Manrope"/>
              </a:rPr>
              <a:t>30% recycled content</a:t>
            </a:r>
            <a:endParaRPr lang="en-US" sz="800" dirty="0">
              <a:latin typeface="Manrope"/>
            </a:endParaRPr>
          </a:p>
        </p:txBody>
      </p:sp>
      <p:sp>
        <p:nvSpPr>
          <p:cNvPr id="59" name="KPI chip 1.2.3"/>
          <p:cNvSpPr/>
          <p:nvPr/>
        </p:nvSpPr>
        <p:spPr>
          <a:xfrm>
            <a:off x="6756561" y="3904349"/>
            <a:ext cx="1619343" cy="201168"/>
          </a:xfrm>
          <a:prstGeom prst="roundRect">
            <a:avLst>
              <a:gd name="adj" fmla="val 50000"/>
            </a:avLst>
          </a:prstGeom>
          <a:solidFill>
            <a:schemeClr val="bg1"/>
          </a:solidFill>
          <a:ln w="9525">
            <a:solidFill>
              <a:schemeClr val="accent5"/>
            </a:solidFill>
            <a:prstDash val="solid"/>
          </a:ln>
        </p:spPr>
      </p:sp>
      <p:sp>
        <p:nvSpPr>
          <p:cNvPr id="60" name="KPI dot 1.2.3"/>
          <p:cNvSpPr/>
          <p:nvPr/>
        </p:nvSpPr>
        <p:spPr>
          <a:xfrm>
            <a:off x="6829713" y="3968357"/>
            <a:ext cx="73152" cy="73152"/>
          </a:xfrm>
          <a:prstGeom prst="ellipse">
            <a:avLst/>
          </a:prstGeom>
          <a:solidFill>
            <a:schemeClr val="tx1"/>
          </a:solidFill>
          <a:ln w="12700">
            <a:solidFill>
              <a:schemeClr val="tx1"/>
            </a:solidFill>
            <a:prstDash val="solid"/>
          </a:ln>
        </p:spPr>
      </p:sp>
      <p:sp>
        <p:nvSpPr>
          <p:cNvPr id="61" name="KPI text 1.2.3"/>
          <p:cNvSpPr txBox="1"/>
          <p:nvPr/>
        </p:nvSpPr>
        <p:spPr>
          <a:xfrm>
            <a:off x="6957729" y="3904349"/>
            <a:ext cx="1436463" cy="201168"/>
          </a:xfrm>
          <a:prstGeom prst="rect">
            <a:avLst/>
          </a:prstGeom>
          <a:noFill/>
          <a:ln/>
        </p:spPr>
        <p:txBody>
          <a:bodyPr wrap="none" lIns="0" tIns="0" rIns="0" bIns="0" rtlCol="0" anchor="ctr"/>
          <a:lstStyle/>
          <a:p>
            <a:pPr marL="0" indent="0">
              <a:buNone/>
            </a:pPr>
            <a:r>
              <a:rPr lang="en-US" sz="800" b="1" dirty="0">
                <a:solidFill>
                  <a:schemeClr val="tx1"/>
                </a:solidFill>
                <a:latin typeface="Manrope"/>
              </a:rPr>
              <a:t>1.2.3  </a:t>
            </a:r>
            <a:r>
              <a:rPr lang="en-US" sz="800" dirty="0">
                <a:solidFill>
                  <a:schemeClr val="tx1"/>
                </a:solidFill>
                <a:latin typeface="Manrope"/>
              </a:rPr>
              <a:t>1,000 units shipped</a:t>
            </a:r>
            <a:endParaRPr lang="en-US" sz="800" dirty="0">
              <a:latin typeface="Manrope"/>
            </a:endParaRPr>
          </a:p>
        </p:txBody>
      </p:sp>
      <p:sp>
        <p:nvSpPr>
          <p:cNvPr id="65" name="Meta Company">
            <a:extLst>
              <a:ext uri="{FF2B5EF4-FFF2-40B4-BE49-F238E27FC236}">
                <a16:creationId xmlns:a16="http://schemas.microsoft.com/office/drawing/2014/main" id="{6338340E-6F2F-DCE4-09BC-751CA548EFD4}"/>
              </a:ext>
            </a:extLst>
          </p:cNvPr>
          <p:cNvSpPr txBox="1"/>
          <p:nvPr/>
        </p:nvSpPr>
        <p:spPr>
          <a:xfrm>
            <a:off x="566928" y="2327471"/>
            <a:ext cx="1280160" cy="274320"/>
          </a:xfrm>
          <a:prstGeom prst="rect">
            <a:avLst/>
          </a:prstGeom>
          <a:noFill/>
          <a:ln/>
        </p:spPr>
        <p:txBody>
          <a:bodyPr wrap="square" lIns="0" tIns="0" rIns="0" bIns="0" rtlCol="0" anchor="t"/>
          <a:lstStyle/>
          <a:p>
            <a:pPr marL="0" indent="0">
              <a:lnSpc>
                <a:spcPct val="120000"/>
              </a:lnSpc>
              <a:buNone/>
            </a:pPr>
            <a:r>
              <a:rPr lang="en-US" sz="800" kern="0" dirty="0">
                <a:solidFill>
                  <a:schemeClr val="accent4"/>
                </a:solidFill>
                <a:latin typeface="Manrope"/>
              </a:rPr>
              <a:t>Owner  ______________</a:t>
            </a:r>
            <a:endParaRPr lang="en-US" sz="800" dirty="0">
              <a:latin typeface="Manrope"/>
            </a:endParaRPr>
          </a:p>
          <a:p>
            <a:pPr marL="0" indent="0">
              <a:lnSpc>
                <a:spcPct val="120000"/>
              </a:lnSpc>
              <a:buNone/>
            </a:pPr>
            <a:r>
              <a:rPr lang="en-US" sz="800" kern="0" dirty="0">
                <a:solidFill>
                  <a:schemeClr val="accent4"/>
                </a:solidFill>
                <a:latin typeface="Manrope"/>
              </a:rPr>
              <a:t>Goal      ______________</a:t>
            </a:r>
            <a:endParaRPr lang="en-US" sz="800" dirty="0">
              <a:latin typeface="Manrope"/>
            </a:endParaRPr>
          </a:p>
        </p:txBody>
      </p:sp>
      <p:sp>
        <p:nvSpPr>
          <p:cNvPr id="66" name="Meta Company">
            <a:extLst>
              <a:ext uri="{FF2B5EF4-FFF2-40B4-BE49-F238E27FC236}">
                <a16:creationId xmlns:a16="http://schemas.microsoft.com/office/drawing/2014/main" id="{BD018A45-C8E5-8ADC-4F65-148AC7F69F38}"/>
              </a:ext>
            </a:extLst>
          </p:cNvPr>
          <p:cNvSpPr txBox="1"/>
          <p:nvPr/>
        </p:nvSpPr>
        <p:spPr>
          <a:xfrm>
            <a:off x="566928" y="3151781"/>
            <a:ext cx="1280160" cy="274320"/>
          </a:xfrm>
          <a:prstGeom prst="rect">
            <a:avLst/>
          </a:prstGeom>
          <a:noFill/>
          <a:ln/>
        </p:spPr>
        <p:txBody>
          <a:bodyPr wrap="square" lIns="0" tIns="0" rIns="0" bIns="0" rtlCol="0" anchor="t"/>
          <a:lstStyle/>
          <a:p>
            <a:pPr marL="0" indent="0">
              <a:lnSpc>
                <a:spcPct val="120000"/>
              </a:lnSpc>
              <a:buNone/>
            </a:pPr>
            <a:r>
              <a:rPr lang="en-US" sz="800" kern="0" dirty="0">
                <a:solidFill>
                  <a:schemeClr val="accent4"/>
                </a:solidFill>
                <a:latin typeface="Manrope"/>
              </a:rPr>
              <a:t>Owner  ______________</a:t>
            </a:r>
            <a:endParaRPr lang="en-US" sz="800" dirty="0">
              <a:latin typeface="Manrope"/>
            </a:endParaRPr>
          </a:p>
          <a:p>
            <a:pPr marL="0" indent="0">
              <a:lnSpc>
                <a:spcPct val="120000"/>
              </a:lnSpc>
              <a:buNone/>
            </a:pPr>
            <a:r>
              <a:rPr lang="en-US" sz="800" kern="0" dirty="0">
                <a:solidFill>
                  <a:schemeClr val="accent4"/>
                </a:solidFill>
                <a:latin typeface="Manrope"/>
              </a:rPr>
              <a:t>Goal      ______________</a:t>
            </a:r>
            <a:endParaRPr lang="en-US" sz="800" dirty="0">
              <a:latin typeface="Manrope"/>
            </a:endParaRPr>
          </a:p>
        </p:txBody>
      </p:sp>
      <p:sp>
        <p:nvSpPr>
          <p:cNvPr id="67" name="Meta Company">
            <a:extLst>
              <a:ext uri="{FF2B5EF4-FFF2-40B4-BE49-F238E27FC236}">
                <a16:creationId xmlns:a16="http://schemas.microsoft.com/office/drawing/2014/main" id="{D0867F40-BE3D-861A-CF72-723158FD1297}"/>
              </a:ext>
            </a:extLst>
          </p:cNvPr>
          <p:cNvSpPr txBox="1"/>
          <p:nvPr/>
        </p:nvSpPr>
        <p:spPr>
          <a:xfrm>
            <a:off x="566928" y="3983327"/>
            <a:ext cx="1280160" cy="274320"/>
          </a:xfrm>
          <a:prstGeom prst="rect">
            <a:avLst/>
          </a:prstGeom>
          <a:noFill/>
          <a:ln/>
        </p:spPr>
        <p:txBody>
          <a:bodyPr wrap="square" lIns="0" tIns="0" rIns="0" bIns="0" rtlCol="0" anchor="t"/>
          <a:lstStyle/>
          <a:p>
            <a:pPr marL="0" indent="0">
              <a:lnSpc>
                <a:spcPct val="120000"/>
              </a:lnSpc>
              <a:buNone/>
            </a:pPr>
            <a:r>
              <a:rPr lang="en-US" sz="800" kern="0" dirty="0">
                <a:solidFill>
                  <a:schemeClr val="accent4"/>
                </a:solidFill>
                <a:latin typeface="Manrope"/>
              </a:rPr>
              <a:t>Owner  ______________</a:t>
            </a:r>
            <a:endParaRPr lang="en-US" sz="800" dirty="0">
              <a:latin typeface="Manrope"/>
            </a:endParaRPr>
          </a:p>
          <a:p>
            <a:pPr marL="0" indent="0">
              <a:lnSpc>
                <a:spcPct val="120000"/>
              </a:lnSpc>
              <a:buNone/>
            </a:pPr>
            <a:r>
              <a:rPr lang="en-US" sz="800" kern="0" dirty="0">
                <a:solidFill>
                  <a:schemeClr val="accent4"/>
                </a:solidFill>
                <a:latin typeface="Manrope"/>
              </a:rPr>
              <a:t>Goal      ______________</a:t>
            </a:r>
            <a:endParaRPr lang="en-US" sz="800" dirty="0">
              <a:latin typeface="Manrop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411480" y="292608"/>
            <a:ext cx="6949440" cy="420624"/>
          </a:xfrm>
          <a:prstGeom prst="rect">
            <a:avLst/>
          </a:prstGeom>
          <a:noFill/>
          <a:ln/>
        </p:spPr>
        <p:txBody>
          <a:bodyPr wrap="square" lIns="0" tIns="0" rIns="0" bIns="0" rtlCol="0" anchor="ctr"/>
          <a:lstStyle/>
          <a:p>
            <a:pPr marL="0" indent="0" algn="l">
              <a:buNone/>
            </a:pPr>
            <a:r>
              <a:rPr lang="en-US" sz="2400" b="1" dirty="0">
                <a:solidFill>
                  <a:schemeClr val="accent2"/>
                </a:solidFill>
              </a:rPr>
              <a:t>Technology Roadmap Template</a:t>
            </a:r>
            <a:endParaRPr lang="en-US" sz="2400" dirty="0"/>
          </a:p>
        </p:txBody>
      </p:sp>
      <p:sp>
        <p:nvSpPr>
          <p:cNvPr id="3" name="Header lanes"/>
          <p:cNvSpPr txBox="1"/>
          <p:nvPr/>
        </p:nvSpPr>
        <p:spPr>
          <a:xfrm>
            <a:off x="566928" y="932688"/>
            <a:ext cx="1280160" cy="201168"/>
          </a:xfrm>
          <a:prstGeom prst="rect">
            <a:avLst/>
          </a:prstGeom>
          <a:noFill/>
          <a:ln/>
        </p:spPr>
        <p:txBody>
          <a:bodyPr wrap="square" lIns="0" tIns="0" rIns="0" bIns="0" rtlCol="0" anchor="ctr"/>
          <a:lstStyle/>
          <a:p>
            <a:pPr marL="0" indent="0">
              <a:buNone/>
            </a:pPr>
            <a:r>
              <a:rPr lang="en-US" sz="800" b="1" kern="0" spc="150" dirty="0">
                <a:solidFill>
                  <a:schemeClr val="accent4"/>
                </a:solidFill>
              </a:rPr>
              <a:t>LAYER</a:t>
            </a:r>
            <a:endParaRPr lang="en-US" sz="800" dirty="0"/>
          </a:p>
        </p:txBody>
      </p:sp>
      <p:sp>
        <p:nvSpPr>
          <p:cNvPr id="4" name="Period 2027"/>
          <p:cNvSpPr txBox="1"/>
          <p:nvPr/>
        </p:nvSpPr>
        <p:spPr>
          <a:xfrm>
            <a:off x="1874520" y="932688"/>
            <a:ext cx="1305763"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2027</a:t>
            </a:r>
            <a:endParaRPr lang="en-US" sz="1100" dirty="0"/>
          </a:p>
        </p:txBody>
      </p:sp>
      <p:sp>
        <p:nvSpPr>
          <p:cNvPr id="5" name="Period 2028"/>
          <p:cNvSpPr txBox="1"/>
          <p:nvPr/>
        </p:nvSpPr>
        <p:spPr>
          <a:xfrm>
            <a:off x="3180283" y="932688"/>
            <a:ext cx="1305763"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2028</a:t>
            </a:r>
            <a:endParaRPr lang="en-US" sz="1100" dirty="0"/>
          </a:p>
        </p:txBody>
      </p:sp>
      <p:sp>
        <p:nvSpPr>
          <p:cNvPr id="6" name="Period 2029"/>
          <p:cNvSpPr txBox="1"/>
          <p:nvPr/>
        </p:nvSpPr>
        <p:spPr>
          <a:xfrm>
            <a:off x="4486046" y="932688"/>
            <a:ext cx="1305763"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2029</a:t>
            </a:r>
            <a:endParaRPr lang="en-US" sz="1100" dirty="0"/>
          </a:p>
        </p:txBody>
      </p:sp>
      <p:sp>
        <p:nvSpPr>
          <p:cNvPr id="7" name="Period 2030"/>
          <p:cNvSpPr txBox="1"/>
          <p:nvPr/>
        </p:nvSpPr>
        <p:spPr>
          <a:xfrm>
            <a:off x="5791810" y="932688"/>
            <a:ext cx="1305763"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2030</a:t>
            </a:r>
            <a:endParaRPr lang="en-US" sz="1100" dirty="0"/>
          </a:p>
        </p:txBody>
      </p:sp>
      <p:sp>
        <p:nvSpPr>
          <p:cNvPr id="8" name="Period 2031"/>
          <p:cNvSpPr txBox="1"/>
          <p:nvPr/>
        </p:nvSpPr>
        <p:spPr>
          <a:xfrm>
            <a:off x="7097573" y="932688"/>
            <a:ext cx="1305763"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2031</a:t>
            </a:r>
            <a:endParaRPr lang="en-US" sz="1100" dirty="0"/>
          </a:p>
        </p:txBody>
      </p:sp>
      <p:sp>
        <p:nvSpPr>
          <p:cNvPr id="9" name="Card Market drivers"/>
          <p:cNvSpPr/>
          <p:nvPr/>
        </p:nvSpPr>
        <p:spPr>
          <a:xfrm>
            <a:off x="411480" y="1261872"/>
            <a:ext cx="8321040" cy="781812"/>
          </a:xfrm>
          <a:prstGeom prst="roundRect">
            <a:avLst>
              <a:gd name="adj" fmla="val 9357"/>
            </a:avLst>
          </a:prstGeom>
          <a:solidFill>
            <a:schemeClr val="bg2"/>
          </a:solidFill>
          <a:ln w="12700">
            <a:solidFill>
              <a:schemeClr val="bg2"/>
            </a:solidFill>
            <a:prstDash val="solid"/>
          </a:ln>
        </p:spPr>
      </p:sp>
      <p:sp>
        <p:nvSpPr>
          <p:cNvPr id="10" name="Card Products"/>
          <p:cNvSpPr/>
          <p:nvPr/>
        </p:nvSpPr>
        <p:spPr>
          <a:xfrm>
            <a:off x="411480" y="2098548"/>
            <a:ext cx="8321040" cy="781812"/>
          </a:xfrm>
          <a:prstGeom prst="roundRect">
            <a:avLst>
              <a:gd name="adj" fmla="val 9357"/>
            </a:avLst>
          </a:prstGeom>
          <a:solidFill>
            <a:schemeClr val="bg2"/>
          </a:solidFill>
          <a:ln w="12700">
            <a:solidFill>
              <a:schemeClr val="bg2"/>
            </a:solidFill>
            <a:prstDash val="solid"/>
          </a:ln>
        </p:spPr>
      </p:sp>
      <p:sp>
        <p:nvSpPr>
          <p:cNvPr id="11" name="Card Components"/>
          <p:cNvSpPr/>
          <p:nvPr/>
        </p:nvSpPr>
        <p:spPr>
          <a:xfrm>
            <a:off x="411480" y="2935224"/>
            <a:ext cx="8321040" cy="781812"/>
          </a:xfrm>
          <a:prstGeom prst="roundRect">
            <a:avLst>
              <a:gd name="adj" fmla="val 9357"/>
            </a:avLst>
          </a:prstGeom>
          <a:solidFill>
            <a:schemeClr val="bg2"/>
          </a:solidFill>
          <a:ln w="12700">
            <a:solidFill>
              <a:schemeClr val="bg2"/>
            </a:solidFill>
            <a:prstDash val="solid"/>
          </a:ln>
        </p:spPr>
      </p:sp>
      <p:sp>
        <p:nvSpPr>
          <p:cNvPr id="12" name="Card Technologies"/>
          <p:cNvSpPr/>
          <p:nvPr/>
        </p:nvSpPr>
        <p:spPr>
          <a:xfrm>
            <a:off x="411480" y="3771900"/>
            <a:ext cx="8321040" cy="781812"/>
          </a:xfrm>
          <a:prstGeom prst="roundRect">
            <a:avLst>
              <a:gd name="adj" fmla="val 9357"/>
            </a:avLst>
          </a:prstGeom>
          <a:solidFill>
            <a:schemeClr val="bg2"/>
          </a:solidFill>
          <a:ln w="12700">
            <a:solidFill>
              <a:schemeClr val="bg2"/>
            </a:solidFill>
            <a:prstDash val="solid"/>
          </a:ln>
        </p:spPr>
      </p:sp>
      <p:sp>
        <p:nvSpPr>
          <p:cNvPr id="13" name="Gate line 2027 review"/>
          <p:cNvSpPr/>
          <p:nvPr/>
        </p:nvSpPr>
        <p:spPr>
          <a:xfrm>
            <a:off x="3180283" y="1261872"/>
            <a:ext cx="0" cy="3346704"/>
          </a:xfrm>
          <a:prstGeom prst="line">
            <a:avLst/>
          </a:prstGeom>
          <a:noFill/>
          <a:ln w="12700">
            <a:solidFill>
              <a:schemeClr val="accent2"/>
            </a:solidFill>
            <a:prstDash val="dash"/>
          </a:ln>
        </p:spPr>
      </p:sp>
      <p:sp>
        <p:nvSpPr>
          <p:cNvPr id="14" name="Gate pill 2027 review"/>
          <p:cNvSpPr/>
          <p:nvPr/>
        </p:nvSpPr>
        <p:spPr>
          <a:xfrm>
            <a:off x="2773444" y="4608576"/>
            <a:ext cx="813679"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2027 review</a:t>
            </a:r>
            <a:endParaRPr lang="en-US" sz="800" dirty="0"/>
          </a:p>
        </p:txBody>
      </p:sp>
      <p:sp>
        <p:nvSpPr>
          <p:cNvPr id="15" name="Gate line 2028 review"/>
          <p:cNvSpPr/>
          <p:nvPr/>
        </p:nvSpPr>
        <p:spPr>
          <a:xfrm>
            <a:off x="4486046" y="1261872"/>
            <a:ext cx="0" cy="3346704"/>
          </a:xfrm>
          <a:prstGeom prst="line">
            <a:avLst/>
          </a:prstGeom>
          <a:noFill/>
          <a:ln w="12700">
            <a:solidFill>
              <a:schemeClr val="accent2"/>
            </a:solidFill>
            <a:prstDash val="dash"/>
          </a:ln>
        </p:spPr>
      </p:sp>
      <p:sp>
        <p:nvSpPr>
          <p:cNvPr id="16" name="Gate pill 2028 review"/>
          <p:cNvSpPr/>
          <p:nvPr/>
        </p:nvSpPr>
        <p:spPr>
          <a:xfrm>
            <a:off x="4079207" y="4608576"/>
            <a:ext cx="813679"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2028 review</a:t>
            </a:r>
            <a:endParaRPr lang="en-US" sz="800" dirty="0"/>
          </a:p>
        </p:txBody>
      </p:sp>
      <p:sp>
        <p:nvSpPr>
          <p:cNvPr id="17" name="Gate line 2029 review"/>
          <p:cNvSpPr/>
          <p:nvPr/>
        </p:nvSpPr>
        <p:spPr>
          <a:xfrm>
            <a:off x="5791810" y="1261872"/>
            <a:ext cx="0" cy="3346704"/>
          </a:xfrm>
          <a:prstGeom prst="line">
            <a:avLst/>
          </a:prstGeom>
          <a:noFill/>
          <a:ln w="12700">
            <a:solidFill>
              <a:schemeClr val="accent2"/>
            </a:solidFill>
            <a:prstDash val="dash"/>
          </a:ln>
        </p:spPr>
      </p:sp>
      <p:sp>
        <p:nvSpPr>
          <p:cNvPr id="18" name="Gate pill 2029 review"/>
          <p:cNvSpPr/>
          <p:nvPr/>
        </p:nvSpPr>
        <p:spPr>
          <a:xfrm>
            <a:off x="5384970" y="4608576"/>
            <a:ext cx="813679"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2029 review</a:t>
            </a:r>
            <a:endParaRPr lang="en-US" sz="800" dirty="0"/>
          </a:p>
        </p:txBody>
      </p:sp>
      <p:sp>
        <p:nvSpPr>
          <p:cNvPr id="19" name="Gate line 2030 review"/>
          <p:cNvSpPr/>
          <p:nvPr/>
        </p:nvSpPr>
        <p:spPr>
          <a:xfrm>
            <a:off x="7097573" y="1261872"/>
            <a:ext cx="0" cy="3346704"/>
          </a:xfrm>
          <a:prstGeom prst="line">
            <a:avLst/>
          </a:prstGeom>
          <a:noFill/>
          <a:ln w="12700">
            <a:solidFill>
              <a:schemeClr val="accent2"/>
            </a:solidFill>
            <a:prstDash val="dash"/>
          </a:ln>
        </p:spPr>
      </p:sp>
      <p:sp>
        <p:nvSpPr>
          <p:cNvPr id="20" name="Gate pill 2030 review"/>
          <p:cNvSpPr/>
          <p:nvPr/>
        </p:nvSpPr>
        <p:spPr>
          <a:xfrm>
            <a:off x="6690733" y="4608576"/>
            <a:ext cx="813679"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2030 review</a:t>
            </a:r>
            <a:endParaRPr lang="en-US" sz="800" dirty="0"/>
          </a:p>
        </p:txBody>
      </p:sp>
      <p:sp>
        <p:nvSpPr>
          <p:cNvPr id="21" name="Gate line 2031 review"/>
          <p:cNvSpPr/>
          <p:nvPr/>
        </p:nvSpPr>
        <p:spPr>
          <a:xfrm>
            <a:off x="8403336" y="1261872"/>
            <a:ext cx="0" cy="3346704"/>
          </a:xfrm>
          <a:prstGeom prst="line">
            <a:avLst/>
          </a:prstGeom>
          <a:noFill/>
          <a:ln w="12700">
            <a:solidFill>
              <a:schemeClr val="accent2"/>
            </a:solidFill>
            <a:prstDash val="dash"/>
          </a:ln>
        </p:spPr>
      </p:sp>
      <p:sp>
        <p:nvSpPr>
          <p:cNvPr id="22" name="Gate pill 2031 review"/>
          <p:cNvSpPr/>
          <p:nvPr/>
        </p:nvSpPr>
        <p:spPr>
          <a:xfrm>
            <a:off x="7918841" y="4608576"/>
            <a:ext cx="813679"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2031 review</a:t>
            </a:r>
            <a:endParaRPr lang="en-US" sz="800" dirty="0"/>
          </a:p>
        </p:txBody>
      </p:sp>
      <p:sp>
        <p:nvSpPr>
          <p:cNvPr id="23" name="Lane Market drivers"/>
          <p:cNvSpPr txBox="1"/>
          <p:nvPr/>
        </p:nvSpPr>
        <p:spPr>
          <a:xfrm>
            <a:off x="566928" y="1447038"/>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Market drivers</a:t>
            </a:r>
            <a:endParaRPr lang="en-US" sz="1200" dirty="0"/>
          </a:p>
        </p:txBody>
      </p:sp>
      <p:sp>
        <p:nvSpPr>
          <p:cNvPr id="24" name="Owner label Market drivers"/>
          <p:cNvSpPr txBox="1"/>
          <p:nvPr/>
        </p:nvSpPr>
        <p:spPr>
          <a:xfrm>
            <a:off x="566928" y="1703070"/>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5" name="Owner blank Market drivers"/>
          <p:cNvSpPr txBox="1"/>
          <p:nvPr/>
        </p:nvSpPr>
        <p:spPr>
          <a:xfrm>
            <a:off x="978408" y="1684782"/>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6" name="Lane Products"/>
          <p:cNvSpPr txBox="1"/>
          <p:nvPr/>
        </p:nvSpPr>
        <p:spPr>
          <a:xfrm>
            <a:off x="566928" y="2283714"/>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Products</a:t>
            </a:r>
            <a:endParaRPr lang="en-US" sz="1200" dirty="0"/>
          </a:p>
        </p:txBody>
      </p:sp>
      <p:sp>
        <p:nvSpPr>
          <p:cNvPr id="27" name="Owner label Products"/>
          <p:cNvSpPr txBox="1"/>
          <p:nvPr/>
        </p:nvSpPr>
        <p:spPr>
          <a:xfrm>
            <a:off x="566928" y="2539746"/>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8" name="Owner blank Products"/>
          <p:cNvSpPr txBox="1"/>
          <p:nvPr/>
        </p:nvSpPr>
        <p:spPr>
          <a:xfrm>
            <a:off x="978408" y="2521458"/>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9" name="Lane Components"/>
          <p:cNvSpPr txBox="1"/>
          <p:nvPr/>
        </p:nvSpPr>
        <p:spPr>
          <a:xfrm>
            <a:off x="566928" y="3120390"/>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Components</a:t>
            </a:r>
            <a:endParaRPr lang="en-US" sz="1200" dirty="0"/>
          </a:p>
        </p:txBody>
      </p:sp>
      <p:sp>
        <p:nvSpPr>
          <p:cNvPr id="30" name="Owner label Components"/>
          <p:cNvSpPr txBox="1"/>
          <p:nvPr/>
        </p:nvSpPr>
        <p:spPr>
          <a:xfrm>
            <a:off x="566928" y="3376422"/>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1" name="Owner blank Components"/>
          <p:cNvSpPr txBox="1"/>
          <p:nvPr/>
        </p:nvSpPr>
        <p:spPr>
          <a:xfrm>
            <a:off x="978408" y="3358134"/>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2" name="Lane Technologies"/>
          <p:cNvSpPr txBox="1"/>
          <p:nvPr/>
        </p:nvSpPr>
        <p:spPr>
          <a:xfrm>
            <a:off x="566928" y="3957066"/>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Technologies</a:t>
            </a:r>
            <a:endParaRPr lang="en-US" sz="1200" dirty="0"/>
          </a:p>
        </p:txBody>
      </p:sp>
      <p:sp>
        <p:nvSpPr>
          <p:cNvPr id="33" name="Owner label Technologies"/>
          <p:cNvSpPr txBox="1"/>
          <p:nvPr/>
        </p:nvSpPr>
        <p:spPr>
          <a:xfrm>
            <a:off x="566928" y="4213098"/>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4" name="Owner blank Technologies"/>
          <p:cNvSpPr txBox="1"/>
          <p:nvPr/>
        </p:nvSpPr>
        <p:spPr>
          <a:xfrm>
            <a:off x="978408" y="4194810"/>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5" name="Milestone Customers expect 15-min charging"/>
          <p:cNvSpPr/>
          <p:nvPr/>
        </p:nvSpPr>
        <p:spPr>
          <a:xfrm>
            <a:off x="2304745" y="1451610"/>
            <a:ext cx="118872" cy="118872"/>
          </a:xfrm>
          <a:prstGeom prst="ellipse">
            <a:avLst/>
          </a:prstGeom>
          <a:solidFill>
            <a:schemeClr val="tx1"/>
          </a:solidFill>
          <a:ln w="19050">
            <a:solidFill>
              <a:schemeClr val="bg2"/>
            </a:solidFill>
            <a:prstDash val="solid"/>
          </a:ln>
        </p:spPr>
      </p:sp>
      <p:sp>
        <p:nvSpPr>
          <p:cNvPr id="36" name="Milestone label Customers expect 15-min charging"/>
          <p:cNvSpPr txBox="1"/>
          <p:nvPr/>
        </p:nvSpPr>
        <p:spPr>
          <a:xfrm>
            <a:off x="2473909" y="1410462"/>
            <a:ext cx="2381376"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Customers expect 15-min charging</a:t>
            </a:r>
            <a:r>
              <a:rPr lang="en-US" sz="800" dirty="0">
                <a:solidFill>
                  <a:schemeClr val="accent4"/>
                </a:solidFill>
              </a:rPr>
              <a:t>  Q2 2027</a:t>
            </a:r>
            <a:endParaRPr lang="en-US" sz="800" dirty="0"/>
          </a:p>
        </p:txBody>
      </p:sp>
      <p:sp>
        <p:nvSpPr>
          <p:cNvPr id="37" name="Milestone 800V goes mainstream"/>
          <p:cNvSpPr/>
          <p:nvPr/>
        </p:nvSpPr>
        <p:spPr>
          <a:xfrm>
            <a:off x="5242712" y="1451610"/>
            <a:ext cx="118872" cy="118872"/>
          </a:xfrm>
          <a:prstGeom prst="ellipse">
            <a:avLst/>
          </a:prstGeom>
          <a:solidFill>
            <a:schemeClr val="tx1"/>
          </a:solidFill>
          <a:ln w="19050">
            <a:solidFill>
              <a:schemeClr val="bg2"/>
            </a:solidFill>
            <a:prstDash val="solid"/>
          </a:ln>
        </p:spPr>
      </p:sp>
      <p:sp>
        <p:nvSpPr>
          <p:cNvPr id="38" name="Milestone label 800V goes mainstream"/>
          <p:cNvSpPr txBox="1"/>
          <p:nvPr/>
        </p:nvSpPr>
        <p:spPr>
          <a:xfrm>
            <a:off x="5411876" y="1410462"/>
            <a:ext cx="1746257"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800V goes mainstream</a:t>
            </a:r>
            <a:r>
              <a:rPr lang="en-US" sz="800" dirty="0">
                <a:solidFill>
                  <a:schemeClr val="accent4"/>
                </a:solidFill>
              </a:rPr>
              <a:t>  Q3 2029</a:t>
            </a:r>
            <a:endParaRPr lang="en-US" sz="800" dirty="0"/>
          </a:p>
        </p:txBody>
      </p:sp>
      <p:sp>
        <p:nvSpPr>
          <p:cNvPr id="39" name="Milestone Rare-earth supply squeeze"/>
          <p:cNvSpPr/>
          <p:nvPr/>
        </p:nvSpPr>
        <p:spPr>
          <a:xfrm>
            <a:off x="3610508" y="1735074"/>
            <a:ext cx="118872" cy="118872"/>
          </a:xfrm>
          <a:prstGeom prst="ellipse">
            <a:avLst/>
          </a:prstGeom>
          <a:solidFill>
            <a:schemeClr val="tx1"/>
          </a:solidFill>
          <a:ln w="19050">
            <a:solidFill>
              <a:schemeClr val="bg2"/>
            </a:solidFill>
            <a:prstDash val="solid"/>
          </a:ln>
        </p:spPr>
      </p:sp>
      <p:sp>
        <p:nvSpPr>
          <p:cNvPr id="40" name="Milestone label Rare-earth supply squeeze"/>
          <p:cNvSpPr txBox="1"/>
          <p:nvPr/>
        </p:nvSpPr>
        <p:spPr>
          <a:xfrm>
            <a:off x="3779672" y="1693926"/>
            <a:ext cx="1955947"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Rare-earth supply squeeze</a:t>
            </a:r>
            <a:r>
              <a:rPr lang="en-US" sz="800" dirty="0">
                <a:solidFill>
                  <a:schemeClr val="accent4"/>
                </a:solidFill>
              </a:rPr>
              <a:t>  Q2 2028</a:t>
            </a:r>
            <a:endParaRPr lang="en-US" sz="800" dirty="0"/>
          </a:p>
        </p:txBody>
      </p:sp>
      <p:sp>
        <p:nvSpPr>
          <p:cNvPr id="41" name="Milestone EU fleet CO2 −55%"/>
          <p:cNvSpPr/>
          <p:nvPr/>
        </p:nvSpPr>
        <p:spPr>
          <a:xfrm>
            <a:off x="5732374" y="1735074"/>
            <a:ext cx="118872" cy="118872"/>
          </a:xfrm>
          <a:prstGeom prst="ellipse">
            <a:avLst/>
          </a:prstGeom>
          <a:solidFill>
            <a:schemeClr val="tx1"/>
          </a:solidFill>
          <a:ln w="19050">
            <a:solidFill>
              <a:schemeClr val="bg2"/>
            </a:solidFill>
            <a:prstDash val="solid"/>
          </a:ln>
        </p:spPr>
      </p:sp>
      <p:sp>
        <p:nvSpPr>
          <p:cNvPr id="42" name="Milestone label EU fleet CO2 −55%"/>
          <p:cNvSpPr txBox="1"/>
          <p:nvPr/>
        </p:nvSpPr>
        <p:spPr>
          <a:xfrm>
            <a:off x="5901538" y="1693926"/>
            <a:ext cx="1335326"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EU fleet CO2 −55%</a:t>
            </a:r>
            <a:r>
              <a:rPr lang="en-US" sz="800" dirty="0">
                <a:solidFill>
                  <a:schemeClr val="accent4"/>
                </a:solidFill>
              </a:rPr>
              <a:t>  2030</a:t>
            </a:r>
            <a:endParaRPr lang="en-US" sz="800" dirty="0"/>
          </a:p>
        </p:txBody>
      </p:sp>
      <p:sp>
        <p:nvSpPr>
          <p:cNvPr id="43" name="dark P1"/>
          <p:cNvSpPr/>
          <p:nvPr/>
        </p:nvSpPr>
        <p:spPr>
          <a:xfrm>
            <a:off x="1874520" y="2247138"/>
            <a:ext cx="2089221"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rPr>
              <a:t>P1  </a:t>
            </a:r>
            <a:r>
              <a:rPr lang="en-US" sz="900" dirty="0">
                <a:solidFill>
                  <a:schemeClr val="bg1"/>
                </a:solidFill>
              </a:rPr>
              <a:t>Gen 2 e-drive</a:t>
            </a:r>
            <a:endParaRPr lang="en-US" sz="900" dirty="0"/>
          </a:p>
        </p:txBody>
      </p:sp>
      <p:sp>
        <p:nvSpPr>
          <p:cNvPr id="44" name="dark P2"/>
          <p:cNvSpPr/>
          <p:nvPr/>
        </p:nvSpPr>
        <p:spPr>
          <a:xfrm>
            <a:off x="4681911" y="2247138"/>
            <a:ext cx="3721425"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rPr>
              <a:t>P2  </a:t>
            </a:r>
            <a:r>
              <a:rPr lang="en-US" sz="900" dirty="0">
                <a:solidFill>
                  <a:schemeClr val="bg1"/>
                </a:solidFill>
              </a:rPr>
              <a:t>Gen 3 800V e-drive</a:t>
            </a:r>
            <a:endParaRPr lang="en-US" sz="900" dirty="0"/>
          </a:p>
        </p:txBody>
      </p:sp>
      <p:sp>
        <p:nvSpPr>
          <p:cNvPr id="45" name="Milestone P1 start of production"/>
          <p:cNvSpPr/>
          <p:nvPr/>
        </p:nvSpPr>
        <p:spPr>
          <a:xfrm>
            <a:off x="2957627" y="2571750"/>
            <a:ext cx="118872" cy="118872"/>
          </a:xfrm>
          <a:prstGeom prst="ellipse">
            <a:avLst/>
          </a:prstGeom>
          <a:solidFill>
            <a:schemeClr val="tx1"/>
          </a:solidFill>
          <a:ln w="19050">
            <a:solidFill>
              <a:schemeClr val="bg2"/>
            </a:solidFill>
            <a:prstDash val="solid"/>
          </a:ln>
        </p:spPr>
      </p:sp>
      <p:sp>
        <p:nvSpPr>
          <p:cNvPr id="46" name="Milestone label P1 start of production"/>
          <p:cNvSpPr txBox="1"/>
          <p:nvPr/>
        </p:nvSpPr>
        <p:spPr>
          <a:xfrm>
            <a:off x="3126791" y="2530602"/>
            <a:ext cx="1710829"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P1 start of production</a:t>
            </a:r>
            <a:r>
              <a:rPr lang="en-US" sz="800" dirty="0">
                <a:solidFill>
                  <a:schemeClr val="accent4"/>
                </a:solidFill>
              </a:rPr>
              <a:t>  Q4 2027</a:t>
            </a:r>
            <a:endParaRPr lang="en-US" sz="800" dirty="0"/>
          </a:p>
        </p:txBody>
      </p:sp>
      <p:sp>
        <p:nvSpPr>
          <p:cNvPr id="47" name="dark P3"/>
          <p:cNvSpPr/>
          <p:nvPr/>
        </p:nvSpPr>
        <p:spPr>
          <a:xfrm>
            <a:off x="6052962" y="2530602"/>
            <a:ext cx="2350374"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b="1" dirty="0">
                <a:solidFill>
                  <a:schemeClr val="bg1"/>
                </a:solidFill>
              </a:rPr>
              <a:t>P3  </a:t>
            </a:r>
            <a:r>
              <a:rPr lang="en-US" sz="900" dirty="0">
                <a:solidFill>
                  <a:schemeClr val="bg1"/>
                </a:solidFill>
              </a:rPr>
              <a:t>Rare-earth-free e-axle</a:t>
            </a:r>
            <a:endParaRPr lang="en-US" sz="900" dirty="0"/>
          </a:p>
        </p:txBody>
      </p:sp>
      <p:sp>
        <p:nvSpPr>
          <p:cNvPr id="48" name="light C1"/>
          <p:cNvSpPr/>
          <p:nvPr/>
        </p:nvSpPr>
        <p:spPr>
          <a:xfrm>
            <a:off x="3049707" y="3083814"/>
            <a:ext cx="1958645"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rPr>
              <a:t>C1  </a:t>
            </a:r>
            <a:r>
              <a:rPr lang="en-US" sz="900" dirty="0">
                <a:solidFill>
                  <a:schemeClr val="tx1"/>
                </a:solidFill>
              </a:rPr>
              <a:t>SiC inverter</a:t>
            </a:r>
            <a:endParaRPr lang="en-US" sz="900" dirty="0"/>
          </a:p>
        </p:txBody>
      </p:sp>
      <p:sp>
        <p:nvSpPr>
          <p:cNvPr id="49" name="light C2"/>
          <p:cNvSpPr/>
          <p:nvPr/>
        </p:nvSpPr>
        <p:spPr>
          <a:xfrm>
            <a:off x="1874520" y="3367278"/>
            <a:ext cx="1240475"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rPr>
              <a:t>C2  </a:t>
            </a:r>
            <a:r>
              <a:rPr lang="en-US" sz="900" dirty="0">
                <a:solidFill>
                  <a:schemeClr val="tx1"/>
                </a:solidFill>
              </a:rPr>
              <a:t>Hairpin stator</a:t>
            </a:r>
            <a:endParaRPr lang="en-US" sz="900" dirty="0"/>
          </a:p>
        </p:txBody>
      </p:sp>
      <p:sp>
        <p:nvSpPr>
          <p:cNvPr id="50" name="light C3"/>
          <p:cNvSpPr/>
          <p:nvPr/>
        </p:nvSpPr>
        <p:spPr>
          <a:xfrm>
            <a:off x="4616623" y="3367278"/>
            <a:ext cx="1566916"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rPr>
              <a:t>C3  </a:t>
            </a:r>
            <a:r>
              <a:rPr lang="en-US" sz="900" dirty="0">
                <a:solidFill>
                  <a:schemeClr val="tx1"/>
                </a:solidFill>
              </a:rPr>
              <a:t>Magnet-free rotor</a:t>
            </a:r>
            <a:endParaRPr lang="en-US" sz="900" dirty="0"/>
          </a:p>
        </p:txBody>
      </p:sp>
      <p:sp>
        <p:nvSpPr>
          <p:cNvPr id="51" name="light C4"/>
          <p:cNvSpPr/>
          <p:nvPr/>
        </p:nvSpPr>
        <p:spPr>
          <a:xfrm>
            <a:off x="6379403" y="3367278"/>
            <a:ext cx="2023933"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b="1" dirty="0">
                <a:solidFill>
                  <a:schemeClr val="tx1"/>
                </a:solidFill>
              </a:rPr>
              <a:t>C4  </a:t>
            </a:r>
            <a:r>
              <a:rPr lang="en-US" sz="900" dirty="0">
                <a:solidFill>
                  <a:schemeClr val="tx1"/>
                </a:solidFill>
              </a:rPr>
              <a:t>Integrated thermal module</a:t>
            </a:r>
            <a:endParaRPr lang="en-US" sz="900" dirty="0"/>
          </a:p>
        </p:txBody>
      </p:sp>
      <p:sp>
        <p:nvSpPr>
          <p:cNvPr id="52" name="outline T1"/>
          <p:cNvSpPr/>
          <p:nvPr/>
        </p:nvSpPr>
        <p:spPr>
          <a:xfrm>
            <a:off x="1874520" y="3920490"/>
            <a:ext cx="1566916"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b="1" dirty="0">
                <a:solidFill>
                  <a:schemeClr val="tx1"/>
                </a:solidFill>
              </a:rPr>
              <a:t>T1  </a:t>
            </a:r>
            <a:r>
              <a:rPr lang="en-US" sz="900" dirty="0">
                <a:solidFill>
                  <a:schemeClr val="tx1"/>
                </a:solidFill>
              </a:rPr>
              <a:t>SiC semiconductors</a:t>
            </a:r>
            <a:endParaRPr lang="en-US" sz="900" dirty="0"/>
          </a:p>
        </p:txBody>
      </p:sp>
      <p:sp>
        <p:nvSpPr>
          <p:cNvPr id="53" name="outline T3"/>
          <p:cNvSpPr/>
          <p:nvPr/>
        </p:nvSpPr>
        <p:spPr>
          <a:xfrm>
            <a:off x="5269504" y="3920490"/>
            <a:ext cx="3133832"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b="1" dirty="0">
                <a:solidFill>
                  <a:schemeClr val="tx1"/>
                </a:solidFill>
              </a:rPr>
              <a:t>T3  </a:t>
            </a:r>
            <a:r>
              <a:rPr lang="en-US" sz="900" dirty="0">
                <a:solidFill>
                  <a:schemeClr val="tx1"/>
                </a:solidFill>
              </a:rPr>
              <a:t>AI-based motor control</a:t>
            </a:r>
            <a:endParaRPr lang="en-US" sz="900" dirty="0"/>
          </a:p>
        </p:txBody>
      </p:sp>
      <p:sp>
        <p:nvSpPr>
          <p:cNvPr id="54" name="outline T2"/>
          <p:cNvSpPr/>
          <p:nvPr/>
        </p:nvSpPr>
        <p:spPr>
          <a:xfrm>
            <a:off x="1874520" y="4203954"/>
            <a:ext cx="252012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b="1" dirty="0">
                <a:solidFill>
                  <a:schemeClr val="tx1"/>
                </a:solidFill>
              </a:rPr>
              <a:t>T2  </a:t>
            </a:r>
            <a:r>
              <a:rPr lang="en-US" sz="900" dirty="0">
                <a:solidFill>
                  <a:schemeClr val="tx1"/>
                </a:solidFill>
              </a:rPr>
              <a:t>Magnet-free motor design</a:t>
            </a:r>
            <a:endParaRPr lang="en-US" sz="900" dirty="0"/>
          </a:p>
        </p:txBody>
      </p:sp>
      <p:sp>
        <p:nvSpPr>
          <p:cNvPr id="55" name="Decision Scale to series"/>
          <p:cNvSpPr/>
          <p:nvPr/>
        </p:nvSpPr>
        <p:spPr>
          <a:xfrm>
            <a:off x="4403750" y="4222242"/>
            <a:ext cx="164592" cy="164592"/>
          </a:xfrm>
          <a:prstGeom prst="diamond">
            <a:avLst/>
          </a:prstGeom>
          <a:solidFill>
            <a:schemeClr val="accent2"/>
          </a:solidFill>
          <a:ln w="19050">
            <a:solidFill>
              <a:schemeClr val="bg2"/>
            </a:solidFill>
            <a:prstDash val="solid"/>
          </a:ln>
        </p:spPr>
      </p:sp>
      <p:sp>
        <p:nvSpPr>
          <p:cNvPr id="56" name="Decision label Scale to series"/>
          <p:cNvSpPr txBox="1"/>
          <p:nvPr/>
        </p:nvSpPr>
        <p:spPr>
          <a:xfrm>
            <a:off x="4623206" y="4203954"/>
            <a:ext cx="874852" cy="201168"/>
          </a:xfrm>
          <a:prstGeom prst="rect">
            <a:avLst/>
          </a:prstGeom>
          <a:solidFill>
            <a:schemeClr val="bg2"/>
          </a:solidFill>
          <a:ln/>
        </p:spPr>
        <p:txBody>
          <a:bodyPr wrap="none" lIns="0" tIns="0" rIns="0" bIns="0" rtlCol="0" anchor="ctr"/>
          <a:lstStyle/>
          <a:p>
            <a:pPr marL="0" indent="0" algn="l">
              <a:buNone/>
            </a:pPr>
            <a:r>
              <a:rPr lang="en-US" sz="850" b="1" dirty="0">
                <a:solidFill>
                  <a:schemeClr val="accent2"/>
                </a:solidFill>
              </a:rPr>
              <a:t>Scale to series</a:t>
            </a:r>
            <a:endParaRPr lang="en-US" sz="850" dirty="0"/>
          </a:p>
        </p:txBody>
      </p:sp>
      <p:sp>
        <p:nvSpPr>
          <p:cNvPr id="57" name="Dependency at 3.55"/>
          <p:cNvSpPr/>
          <p:nvPr/>
        </p:nvSpPr>
        <p:spPr>
          <a:xfrm flipV="1">
            <a:off x="3245571" y="3303270"/>
            <a:ext cx="0" cy="608076"/>
          </a:xfrm>
          <a:prstGeom prst="line">
            <a:avLst/>
          </a:prstGeom>
          <a:noFill/>
          <a:ln w="12700">
            <a:solidFill>
              <a:schemeClr val="tx1"/>
            </a:solidFill>
            <a:prstDash val="solid"/>
            <a:tailEnd type="triangle"/>
          </a:ln>
        </p:spPr>
      </p:sp>
      <p:sp>
        <p:nvSpPr>
          <p:cNvPr id="58" name="Dependency at 5.29"/>
          <p:cNvSpPr/>
          <p:nvPr/>
        </p:nvSpPr>
        <p:spPr>
          <a:xfrm flipV="1">
            <a:off x="4838602" y="2466594"/>
            <a:ext cx="0" cy="608076"/>
          </a:xfrm>
          <a:prstGeom prst="line">
            <a:avLst/>
          </a:prstGeom>
          <a:noFill/>
          <a:ln w="12700">
            <a:solidFill>
              <a:schemeClr val="tx1"/>
            </a:solidFill>
            <a:prstDash val="solid"/>
            <a:tailEnd type="triangle"/>
          </a:ln>
        </p:spPr>
      </p:sp>
      <p:sp>
        <p:nvSpPr>
          <p:cNvPr id="59" name="Dependency at 6.69"/>
          <p:cNvSpPr/>
          <p:nvPr/>
        </p:nvSpPr>
        <p:spPr>
          <a:xfrm flipV="1">
            <a:off x="6118250" y="2750058"/>
            <a:ext cx="0" cy="608076"/>
          </a:xfrm>
          <a:prstGeom prst="line">
            <a:avLst/>
          </a:prstGeom>
          <a:noFill/>
          <a:ln w="12700">
            <a:solidFill>
              <a:schemeClr val="tx1"/>
            </a:solidFill>
            <a:prstDash val="solid"/>
            <a:tailEnd type="triangle"/>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411480" y="292608"/>
            <a:ext cx="6949440" cy="420624"/>
          </a:xfrm>
          <a:prstGeom prst="rect">
            <a:avLst/>
          </a:prstGeom>
          <a:noFill/>
          <a:ln/>
        </p:spPr>
        <p:txBody>
          <a:bodyPr wrap="square" lIns="0" tIns="0" rIns="0" bIns="0" rtlCol="0" anchor="ctr"/>
          <a:lstStyle/>
          <a:p>
            <a:pPr marL="0" indent="0" algn="l">
              <a:buNone/>
            </a:pPr>
            <a:r>
              <a:rPr lang="en-US" sz="2400" b="1" dirty="0">
                <a:solidFill>
                  <a:schemeClr val="accent2"/>
                </a:solidFill>
              </a:rPr>
              <a:t>Project Roadmap Template</a:t>
            </a:r>
            <a:endParaRPr lang="en-US" sz="2400" dirty="0"/>
          </a:p>
        </p:txBody>
      </p:sp>
      <p:sp>
        <p:nvSpPr>
          <p:cNvPr id="3" name="Header lanes"/>
          <p:cNvSpPr txBox="1"/>
          <p:nvPr/>
        </p:nvSpPr>
        <p:spPr>
          <a:xfrm>
            <a:off x="566928" y="932688"/>
            <a:ext cx="1280160" cy="201168"/>
          </a:xfrm>
          <a:prstGeom prst="rect">
            <a:avLst/>
          </a:prstGeom>
          <a:noFill/>
          <a:ln/>
        </p:spPr>
        <p:txBody>
          <a:bodyPr wrap="square" lIns="0" tIns="0" rIns="0" bIns="0" rtlCol="0" anchor="ctr"/>
          <a:lstStyle/>
          <a:p>
            <a:pPr marL="0" indent="0">
              <a:buNone/>
            </a:pPr>
            <a:r>
              <a:rPr lang="en-US" sz="800" b="1" kern="0" spc="150" dirty="0">
                <a:solidFill>
                  <a:schemeClr val="accent4"/>
                </a:solidFill>
              </a:rPr>
              <a:t>PHASE</a:t>
            </a:r>
            <a:endParaRPr lang="en-US" sz="800" dirty="0"/>
          </a:p>
        </p:txBody>
      </p:sp>
      <p:sp>
        <p:nvSpPr>
          <p:cNvPr id="4" name="Period Q1"/>
          <p:cNvSpPr txBox="1"/>
          <p:nvPr/>
        </p:nvSpPr>
        <p:spPr>
          <a:xfrm>
            <a:off x="1874520" y="932688"/>
            <a:ext cx="1632204"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Q1</a:t>
            </a:r>
            <a:endParaRPr lang="en-US" sz="1100" dirty="0"/>
          </a:p>
        </p:txBody>
      </p:sp>
      <p:sp>
        <p:nvSpPr>
          <p:cNvPr id="5" name="Period Q2"/>
          <p:cNvSpPr txBox="1"/>
          <p:nvPr/>
        </p:nvSpPr>
        <p:spPr>
          <a:xfrm>
            <a:off x="3506724" y="932688"/>
            <a:ext cx="1632204"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Q2</a:t>
            </a:r>
            <a:endParaRPr lang="en-US" sz="1100" dirty="0"/>
          </a:p>
        </p:txBody>
      </p:sp>
      <p:sp>
        <p:nvSpPr>
          <p:cNvPr id="6" name="Period Q3"/>
          <p:cNvSpPr txBox="1"/>
          <p:nvPr/>
        </p:nvSpPr>
        <p:spPr>
          <a:xfrm>
            <a:off x="5138928" y="932688"/>
            <a:ext cx="1632204"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Q3</a:t>
            </a:r>
            <a:endParaRPr lang="en-US" sz="1100" dirty="0"/>
          </a:p>
        </p:txBody>
      </p:sp>
      <p:sp>
        <p:nvSpPr>
          <p:cNvPr id="7" name="Period Q4"/>
          <p:cNvSpPr txBox="1"/>
          <p:nvPr/>
        </p:nvSpPr>
        <p:spPr>
          <a:xfrm>
            <a:off x="6771132" y="932688"/>
            <a:ext cx="1632204"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Q4</a:t>
            </a:r>
            <a:endParaRPr lang="en-US" sz="1100" dirty="0"/>
          </a:p>
        </p:txBody>
      </p:sp>
      <p:sp>
        <p:nvSpPr>
          <p:cNvPr id="8" name="Card 1 Research"/>
          <p:cNvSpPr/>
          <p:nvPr/>
        </p:nvSpPr>
        <p:spPr>
          <a:xfrm>
            <a:off x="411480" y="1261872"/>
            <a:ext cx="8321040" cy="781812"/>
          </a:xfrm>
          <a:prstGeom prst="roundRect">
            <a:avLst>
              <a:gd name="adj" fmla="val 9357"/>
            </a:avLst>
          </a:prstGeom>
          <a:solidFill>
            <a:schemeClr val="bg2"/>
          </a:solidFill>
          <a:ln w="12700">
            <a:solidFill>
              <a:schemeClr val="bg2"/>
            </a:solidFill>
            <a:prstDash val="solid"/>
          </a:ln>
        </p:spPr>
      </p:sp>
      <p:sp>
        <p:nvSpPr>
          <p:cNvPr id="9" name="Card 2 Concept"/>
          <p:cNvSpPr/>
          <p:nvPr/>
        </p:nvSpPr>
        <p:spPr>
          <a:xfrm>
            <a:off x="411480" y="2098548"/>
            <a:ext cx="8321040" cy="781812"/>
          </a:xfrm>
          <a:prstGeom prst="roundRect">
            <a:avLst>
              <a:gd name="adj" fmla="val 9357"/>
            </a:avLst>
          </a:prstGeom>
          <a:solidFill>
            <a:schemeClr val="bg2"/>
          </a:solidFill>
          <a:ln w="12700">
            <a:solidFill>
              <a:schemeClr val="bg2"/>
            </a:solidFill>
            <a:prstDash val="solid"/>
          </a:ln>
        </p:spPr>
      </p:sp>
      <p:sp>
        <p:nvSpPr>
          <p:cNvPr id="10" name="Card 3 Prototype"/>
          <p:cNvSpPr/>
          <p:nvPr/>
        </p:nvSpPr>
        <p:spPr>
          <a:xfrm>
            <a:off x="411480" y="2935224"/>
            <a:ext cx="8321040" cy="781812"/>
          </a:xfrm>
          <a:prstGeom prst="roundRect">
            <a:avLst>
              <a:gd name="adj" fmla="val 9357"/>
            </a:avLst>
          </a:prstGeom>
          <a:solidFill>
            <a:schemeClr val="bg2"/>
          </a:solidFill>
          <a:ln w="12700">
            <a:solidFill>
              <a:schemeClr val="bg2"/>
            </a:solidFill>
            <a:prstDash val="solid"/>
          </a:ln>
        </p:spPr>
      </p:sp>
      <p:sp>
        <p:nvSpPr>
          <p:cNvPr id="11" name="Card 4 Roll out"/>
          <p:cNvSpPr/>
          <p:nvPr/>
        </p:nvSpPr>
        <p:spPr>
          <a:xfrm>
            <a:off x="411480" y="3771900"/>
            <a:ext cx="8321040" cy="781812"/>
          </a:xfrm>
          <a:prstGeom prst="roundRect">
            <a:avLst>
              <a:gd name="adj" fmla="val 9357"/>
            </a:avLst>
          </a:prstGeom>
          <a:solidFill>
            <a:schemeClr val="bg2"/>
          </a:solidFill>
          <a:ln w="12700">
            <a:solidFill>
              <a:schemeClr val="bg2"/>
            </a:solidFill>
            <a:prstDash val="solid"/>
          </a:ln>
        </p:spPr>
      </p:sp>
      <p:sp>
        <p:nvSpPr>
          <p:cNvPr id="12" name="Gate line Gate 1"/>
          <p:cNvSpPr/>
          <p:nvPr/>
        </p:nvSpPr>
        <p:spPr>
          <a:xfrm>
            <a:off x="3401421" y="1261872"/>
            <a:ext cx="0" cy="3346704"/>
          </a:xfrm>
          <a:prstGeom prst="line">
            <a:avLst/>
          </a:prstGeom>
          <a:noFill/>
          <a:ln w="12700">
            <a:solidFill>
              <a:schemeClr val="accent2"/>
            </a:solidFill>
            <a:prstDash val="dash"/>
          </a:ln>
        </p:spPr>
      </p:sp>
      <p:sp>
        <p:nvSpPr>
          <p:cNvPr id="13" name="Gate pill Gate 1"/>
          <p:cNvSpPr/>
          <p:nvPr/>
        </p:nvSpPr>
        <p:spPr>
          <a:xfrm>
            <a:off x="3140135" y="4608576"/>
            <a:ext cx="522570"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Gate 1</a:t>
            </a:r>
            <a:endParaRPr lang="en-US" sz="800" dirty="0"/>
          </a:p>
        </p:txBody>
      </p:sp>
      <p:sp>
        <p:nvSpPr>
          <p:cNvPr id="14" name="Gate line Gate 2"/>
          <p:cNvSpPr/>
          <p:nvPr/>
        </p:nvSpPr>
        <p:spPr>
          <a:xfrm>
            <a:off x="4524658" y="1261872"/>
            <a:ext cx="0" cy="3346704"/>
          </a:xfrm>
          <a:prstGeom prst="line">
            <a:avLst/>
          </a:prstGeom>
          <a:noFill/>
          <a:ln w="12700">
            <a:solidFill>
              <a:schemeClr val="accent2"/>
            </a:solidFill>
            <a:prstDash val="dash"/>
          </a:ln>
        </p:spPr>
      </p:sp>
      <p:sp>
        <p:nvSpPr>
          <p:cNvPr id="15" name="Gate pill Gate 2"/>
          <p:cNvSpPr/>
          <p:nvPr/>
        </p:nvSpPr>
        <p:spPr>
          <a:xfrm>
            <a:off x="4263372" y="4608576"/>
            <a:ext cx="522570"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Gate 2</a:t>
            </a:r>
            <a:endParaRPr lang="en-US" sz="800" dirty="0"/>
          </a:p>
        </p:txBody>
      </p:sp>
      <p:sp>
        <p:nvSpPr>
          <p:cNvPr id="16" name="Gate line Gate 3"/>
          <p:cNvSpPr/>
          <p:nvPr/>
        </p:nvSpPr>
        <p:spPr>
          <a:xfrm>
            <a:off x="6644183" y="1261872"/>
            <a:ext cx="0" cy="3346704"/>
          </a:xfrm>
          <a:prstGeom prst="line">
            <a:avLst/>
          </a:prstGeom>
          <a:noFill/>
          <a:ln w="12700">
            <a:solidFill>
              <a:schemeClr val="accent2"/>
            </a:solidFill>
            <a:prstDash val="dash"/>
          </a:ln>
        </p:spPr>
      </p:sp>
      <p:sp>
        <p:nvSpPr>
          <p:cNvPr id="17" name="Gate pill Gate 3"/>
          <p:cNvSpPr/>
          <p:nvPr/>
        </p:nvSpPr>
        <p:spPr>
          <a:xfrm>
            <a:off x="6382898" y="4608576"/>
            <a:ext cx="522570"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Gate 3</a:t>
            </a:r>
            <a:endParaRPr lang="en-US" sz="800" dirty="0"/>
          </a:p>
        </p:txBody>
      </p:sp>
      <p:sp>
        <p:nvSpPr>
          <p:cNvPr id="18" name="Gate line Gate 4"/>
          <p:cNvSpPr/>
          <p:nvPr/>
        </p:nvSpPr>
        <p:spPr>
          <a:xfrm>
            <a:off x="7876819" y="1261872"/>
            <a:ext cx="0" cy="3346704"/>
          </a:xfrm>
          <a:prstGeom prst="line">
            <a:avLst/>
          </a:prstGeom>
          <a:noFill/>
          <a:ln w="12700">
            <a:solidFill>
              <a:schemeClr val="accent2"/>
            </a:solidFill>
            <a:prstDash val="dash"/>
          </a:ln>
        </p:spPr>
      </p:sp>
      <p:sp>
        <p:nvSpPr>
          <p:cNvPr id="19" name="Gate pill Gate 4"/>
          <p:cNvSpPr/>
          <p:nvPr/>
        </p:nvSpPr>
        <p:spPr>
          <a:xfrm>
            <a:off x="7615533" y="4608576"/>
            <a:ext cx="522570"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Gate 4</a:t>
            </a:r>
            <a:endParaRPr lang="en-US" sz="800" dirty="0"/>
          </a:p>
        </p:txBody>
      </p:sp>
      <p:sp>
        <p:nvSpPr>
          <p:cNvPr id="20" name="Lane 1 Research"/>
          <p:cNvSpPr txBox="1"/>
          <p:nvPr/>
        </p:nvSpPr>
        <p:spPr>
          <a:xfrm>
            <a:off x="566928" y="1364742"/>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1 Research</a:t>
            </a:r>
            <a:endParaRPr lang="en-US" sz="1200" dirty="0"/>
          </a:p>
        </p:txBody>
      </p:sp>
      <p:sp>
        <p:nvSpPr>
          <p:cNvPr id="21" name="Owner label 1 Research"/>
          <p:cNvSpPr txBox="1"/>
          <p:nvPr/>
        </p:nvSpPr>
        <p:spPr>
          <a:xfrm>
            <a:off x="566928" y="1620774"/>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2" name="Owner blank 1 Research"/>
          <p:cNvSpPr txBox="1"/>
          <p:nvPr/>
        </p:nvSpPr>
        <p:spPr>
          <a:xfrm>
            <a:off x="978408" y="1602486"/>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3" name="Goal label 1 Research"/>
          <p:cNvSpPr txBox="1"/>
          <p:nvPr/>
        </p:nvSpPr>
        <p:spPr>
          <a:xfrm>
            <a:off x="566928" y="1785366"/>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24" name="Goal blank 1 Research"/>
          <p:cNvSpPr txBox="1"/>
          <p:nvPr/>
        </p:nvSpPr>
        <p:spPr>
          <a:xfrm>
            <a:off x="978408" y="1767078"/>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5" name="Lane 2 Concept"/>
          <p:cNvSpPr txBox="1"/>
          <p:nvPr/>
        </p:nvSpPr>
        <p:spPr>
          <a:xfrm>
            <a:off x="566928" y="2201418"/>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2 Concept</a:t>
            </a:r>
            <a:endParaRPr lang="en-US" sz="1200" dirty="0"/>
          </a:p>
        </p:txBody>
      </p:sp>
      <p:sp>
        <p:nvSpPr>
          <p:cNvPr id="26" name="Owner label 2 Concept"/>
          <p:cNvSpPr txBox="1"/>
          <p:nvPr/>
        </p:nvSpPr>
        <p:spPr>
          <a:xfrm>
            <a:off x="566928" y="2457450"/>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7" name="Owner blank 2 Concept"/>
          <p:cNvSpPr txBox="1"/>
          <p:nvPr/>
        </p:nvSpPr>
        <p:spPr>
          <a:xfrm>
            <a:off x="978408" y="2439162"/>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8" name="Goal label 2 Concept"/>
          <p:cNvSpPr txBox="1"/>
          <p:nvPr/>
        </p:nvSpPr>
        <p:spPr>
          <a:xfrm>
            <a:off x="566928" y="2622042"/>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29" name="Goal blank 2 Concept"/>
          <p:cNvSpPr txBox="1"/>
          <p:nvPr/>
        </p:nvSpPr>
        <p:spPr>
          <a:xfrm>
            <a:off x="978408" y="2603754"/>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0" name="Lane 3 Prototype"/>
          <p:cNvSpPr txBox="1"/>
          <p:nvPr/>
        </p:nvSpPr>
        <p:spPr>
          <a:xfrm>
            <a:off x="566928" y="3038094"/>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3 Prototype</a:t>
            </a:r>
            <a:endParaRPr lang="en-US" sz="1200" dirty="0"/>
          </a:p>
        </p:txBody>
      </p:sp>
      <p:sp>
        <p:nvSpPr>
          <p:cNvPr id="31" name="Owner label 3 Prototype"/>
          <p:cNvSpPr txBox="1"/>
          <p:nvPr/>
        </p:nvSpPr>
        <p:spPr>
          <a:xfrm>
            <a:off x="566928" y="3294126"/>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2" name="Owner blank 3 Prototype"/>
          <p:cNvSpPr txBox="1"/>
          <p:nvPr/>
        </p:nvSpPr>
        <p:spPr>
          <a:xfrm>
            <a:off x="978408" y="3275838"/>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3" name="Goal label 3 Prototype"/>
          <p:cNvSpPr txBox="1"/>
          <p:nvPr/>
        </p:nvSpPr>
        <p:spPr>
          <a:xfrm>
            <a:off x="566928" y="3458718"/>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34" name="Goal blank 3 Prototype"/>
          <p:cNvSpPr txBox="1"/>
          <p:nvPr/>
        </p:nvSpPr>
        <p:spPr>
          <a:xfrm>
            <a:off x="978408" y="3440430"/>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5" name="Lane 4 Roll out"/>
          <p:cNvSpPr txBox="1"/>
          <p:nvPr/>
        </p:nvSpPr>
        <p:spPr>
          <a:xfrm>
            <a:off x="566928" y="3874770"/>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4 Roll out</a:t>
            </a:r>
            <a:endParaRPr lang="en-US" sz="1200" dirty="0"/>
          </a:p>
        </p:txBody>
      </p:sp>
      <p:sp>
        <p:nvSpPr>
          <p:cNvPr id="36" name="Owner label 4 Roll out"/>
          <p:cNvSpPr txBox="1"/>
          <p:nvPr/>
        </p:nvSpPr>
        <p:spPr>
          <a:xfrm>
            <a:off x="566928" y="4130802"/>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7" name="Owner blank 4 Roll out"/>
          <p:cNvSpPr txBox="1"/>
          <p:nvPr/>
        </p:nvSpPr>
        <p:spPr>
          <a:xfrm>
            <a:off x="978408" y="4112514"/>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8" name="Goal label 4 Roll out"/>
          <p:cNvSpPr txBox="1"/>
          <p:nvPr/>
        </p:nvSpPr>
        <p:spPr>
          <a:xfrm>
            <a:off x="566928" y="4295394"/>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39" name="Goal blank 4 Roll out"/>
          <p:cNvSpPr txBox="1"/>
          <p:nvPr/>
        </p:nvSpPr>
        <p:spPr>
          <a:xfrm>
            <a:off x="978408" y="4277106"/>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40" name="Task bar 1.1"/>
          <p:cNvSpPr/>
          <p:nvPr/>
        </p:nvSpPr>
        <p:spPr>
          <a:xfrm>
            <a:off x="1927172" y="1364742"/>
            <a:ext cx="705157" cy="137160"/>
          </a:xfrm>
          <a:prstGeom prst="roundRect">
            <a:avLst>
              <a:gd name="adj" fmla="val 50000"/>
            </a:avLst>
          </a:prstGeom>
          <a:solidFill>
            <a:schemeClr val="tx1"/>
          </a:solidFill>
          <a:ln w="12700">
            <a:solidFill>
              <a:schemeClr val="tx1"/>
            </a:solidFill>
            <a:prstDash val="solid"/>
          </a:ln>
        </p:spPr>
      </p:sp>
      <p:sp>
        <p:nvSpPr>
          <p:cNvPr id="41" name="Task label 1.1"/>
          <p:cNvSpPr txBox="1"/>
          <p:nvPr/>
        </p:nvSpPr>
        <p:spPr>
          <a:xfrm>
            <a:off x="2705481" y="1337310"/>
            <a:ext cx="1497010"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1.1  </a:t>
            </a:r>
            <a:r>
              <a:rPr lang="en-US" sz="850" dirty="0">
                <a:solidFill>
                  <a:schemeClr val="tx1"/>
                </a:solidFill>
              </a:rPr>
              <a:t>Stakeholder interviews</a:t>
            </a:r>
            <a:endParaRPr lang="en-US" sz="850" dirty="0"/>
          </a:p>
        </p:txBody>
      </p:sp>
      <p:sp>
        <p:nvSpPr>
          <p:cNvPr id="42" name="Task bar 1.2"/>
          <p:cNvSpPr/>
          <p:nvPr/>
        </p:nvSpPr>
        <p:spPr>
          <a:xfrm>
            <a:off x="2418588" y="1584198"/>
            <a:ext cx="947731" cy="137160"/>
          </a:xfrm>
          <a:prstGeom prst="roundRect">
            <a:avLst>
              <a:gd name="adj" fmla="val 50000"/>
            </a:avLst>
          </a:prstGeom>
          <a:solidFill>
            <a:schemeClr val="tx1"/>
          </a:solidFill>
          <a:ln w="12700">
            <a:solidFill>
              <a:schemeClr val="tx1"/>
            </a:solidFill>
            <a:prstDash val="solid"/>
          </a:ln>
        </p:spPr>
      </p:sp>
      <p:sp>
        <p:nvSpPr>
          <p:cNvPr id="43" name="Task label 1.2"/>
          <p:cNvSpPr txBox="1"/>
          <p:nvPr/>
        </p:nvSpPr>
        <p:spPr>
          <a:xfrm>
            <a:off x="3439471" y="1556766"/>
            <a:ext cx="1002932"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1.2  </a:t>
            </a:r>
            <a:r>
              <a:rPr lang="en-US" sz="850" dirty="0">
                <a:solidFill>
                  <a:schemeClr val="tx1"/>
                </a:solidFill>
              </a:rPr>
              <a:t>Process audit</a:t>
            </a:r>
            <a:endParaRPr lang="en-US" sz="850" dirty="0"/>
          </a:p>
        </p:txBody>
      </p:sp>
      <p:sp>
        <p:nvSpPr>
          <p:cNvPr id="44" name="Milestone Business case"/>
          <p:cNvSpPr/>
          <p:nvPr/>
        </p:nvSpPr>
        <p:spPr>
          <a:xfrm>
            <a:off x="3341985" y="1812798"/>
            <a:ext cx="118872" cy="118872"/>
          </a:xfrm>
          <a:prstGeom prst="ellipse">
            <a:avLst/>
          </a:prstGeom>
          <a:solidFill>
            <a:schemeClr val="tx1"/>
          </a:solidFill>
          <a:ln w="19050">
            <a:solidFill>
              <a:schemeClr val="bg2"/>
            </a:solidFill>
            <a:prstDash val="solid"/>
          </a:ln>
        </p:spPr>
      </p:sp>
      <p:sp>
        <p:nvSpPr>
          <p:cNvPr id="45" name="Milestone label Business case"/>
          <p:cNvSpPr txBox="1"/>
          <p:nvPr/>
        </p:nvSpPr>
        <p:spPr>
          <a:xfrm>
            <a:off x="3511149" y="1803654"/>
            <a:ext cx="802843" cy="137160"/>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Business case</a:t>
            </a:r>
            <a:endParaRPr lang="en-US" sz="800" dirty="0"/>
          </a:p>
        </p:txBody>
      </p:sp>
      <p:sp>
        <p:nvSpPr>
          <p:cNvPr id="46" name="Task bar 2.1"/>
          <p:cNvSpPr/>
          <p:nvPr/>
        </p:nvSpPr>
        <p:spPr>
          <a:xfrm>
            <a:off x="3454072" y="2201418"/>
            <a:ext cx="631821" cy="137160"/>
          </a:xfrm>
          <a:prstGeom prst="roundRect">
            <a:avLst>
              <a:gd name="adj" fmla="val 50000"/>
            </a:avLst>
          </a:prstGeom>
          <a:solidFill>
            <a:schemeClr val="accent3"/>
          </a:solidFill>
          <a:ln w="12700">
            <a:solidFill>
              <a:schemeClr val="accent3"/>
            </a:solidFill>
            <a:prstDash val="solid"/>
          </a:ln>
        </p:spPr>
      </p:sp>
      <p:sp>
        <p:nvSpPr>
          <p:cNvPr id="47" name="Task label 2.1"/>
          <p:cNvSpPr txBox="1"/>
          <p:nvPr/>
        </p:nvSpPr>
        <p:spPr>
          <a:xfrm>
            <a:off x="4159045" y="2173986"/>
            <a:ext cx="1105281"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2.1  </a:t>
            </a:r>
            <a:r>
              <a:rPr lang="en-US" sz="850" dirty="0">
                <a:solidFill>
                  <a:schemeClr val="tx1"/>
                </a:solidFill>
              </a:rPr>
              <a:t>Solution design</a:t>
            </a:r>
            <a:endParaRPr lang="en-US" sz="850" dirty="0"/>
          </a:p>
        </p:txBody>
      </p:sp>
      <p:sp>
        <p:nvSpPr>
          <p:cNvPr id="48" name="Task bar 2.2"/>
          <p:cNvSpPr/>
          <p:nvPr/>
        </p:nvSpPr>
        <p:spPr>
          <a:xfrm>
            <a:off x="3833165" y="2420874"/>
            <a:ext cx="656392" cy="137160"/>
          </a:xfrm>
          <a:prstGeom prst="roundRect">
            <a:avLst>
              <a:gd name="adj" fmla="val 50000"/>
            </a:avLst>
          </a:prstGeom>
          <a:solidFill>
            <a:schemeClr val="accent3"/>
          </a:solidFill>
          <a:ln w="12700">
            <a:solidFill>
              <a:schemeClr val="accent3"/>
            </a:solidFill>
            <a:prstDash val="solid"/>
          </a:ln>
        </p:spPr>
      </p:sp>
      <p:sp>
        <p:nvSpPr>
          <p:cNvPr id="49" name="Task label 2.2"/>
          <p:cNvSpPr txBox="1"/>
          <p:nvPr/>
        </p:nvSpPr>
        <p:spPr>
          <a:xfrm>
            <a:off x="4562709" y="2393442"/>
            <a:ext cx="1178922"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2.2  </a:t>
            </a:r>
            <a:r>
              <a:rPr lang="en-US" sz="850" dirty="0">
                <a:solidFill>
                  <a:schemeClr val="tx1"/>
                </a:solidFill>
              </a:rPr>
              <a:t>Vendor selection</a:t>
            </a:r>
            <a:endParaRPr lang="en-US" sz="850" dirty="0"/>
          </a:p>
        </p:txBody>
      </p:sp>
      <p:sp>
        <p:nvSpPr>
          <p:cNvPr id="50" name="Milestone Project plan"/>
          <p:cNvSpPr/>
          <p:nvPr/>
        </p:nvSpPr>
        <p:spPr>
          <a:xfrm>
            <a:off x="4465222" y="2649474"/>
            <a:ext cx="118872" cy="118872"/>
          </a:xfrm>
          <a:prstGeom prst="ellipse">
            <a:avLst/>
          </a:prstGeom>
          <a:solidFill>
            <a:schemeClr val="tx1"/>
          </a:solidFill>
          <a:ln w="19050">
            <a:solidFill>
              <a:schemeClr val="bg2"/>
            </a:solidFill>
            <a:prstDash val="solid"/>
          </a:ln>
        </p:spPr>
      </p:sp>
      <p:sp>
        <p:nvSpPr>
          <p:cNvPr id="51" name="Milestone label Project plan"/>
          <p:cNvSpPr txBox="1"/>
          <p:nvPr/>
        </p:nvSpPr>
        <p:spPr>
          <a:xfrm>
            <a:off x="4634386" y="2640330"/>
            <a:ext cx="713744" cy="137160"/>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Project plan</a:t>
            </a:r>
            <a:endParaRPr lang="en-US" sz="800" dirty="0"/>
          </a:p>
        </p:txBody>
      </p:sp>
      <p:sp>
        <p:nvSpPr>
          <p:cNvPr id="52" name="Task bar 3.1"/>
          <p:cNvSpPr/>
          <p:nvPr/>
        </p:nvSpPr>
        <p:spPr>
          <a:xfrm>
            <a:off x="4594860" y="3038094"/>
            <a:ext cx="877529" cy="137160"/>
          </a:xfrm>
          <a:prstGeom prst="roundRect">
            <a:avLst>
              <a:gd name="adj" fmla="val 50000"/>
            </a:avLst>
          </a:prstGeom>
          <a:solidFill>
            <a:schemeClr val="accent5"/>
          </a:solidFill>
          <a:ln w="12700">
            <a:solidFill>
              <a:schemeClr val="accent5"/>
            </a:solidFill>
            <a:prstDash val="solid"/>
          </a:ln>
        </p:spPr>
      </p:sp>
      <p:sp>
        <p:nvSpPr>
          <p:cNvPr id="53" name="Task label 3.1"/>
          <p:cNvSpPr txBox="1"/>
          <p:nvPr/>
        </p:nvSpPr>
        <p:spPr>
          <a:xfrm>
            <a:off x="5545541" y="3010662"/>
            <a:ext cx="1402726"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3.1  </a:t>
            </a:r>
            <a:r>
              <a:rPr lang="en-US" sz="850" dirty="0">
                <a:solidFill>
                  <a:schemeClr val="tx1"/>
                </a:solidFill>
              </a:rPr>
              <a:t>Sensor retrofit, line 1</a:t>
            </a:r>
            <a:endParaRPr lang="en-US" sz="850" dirty="0"/>
          </a:p>
        </p:txBody>
      </p:sp>
      <p:sp>
        <p:nvSpPr>
          <p:cNvPr id="54" name="Task bar 3.2"/>
          <p:cNvSpPr/>
          <p:nvPr/>
        </p:nvSpPr>
        <p:spPr>
          <a:xfrm>
            <a:off x="5226681" y="3257550"/>
            <a:ext cx="1381231" cy="137160"/>
          </a:xfrm>
          <a:prstGeom prst="roundRect">
            <a:avLst>
              <a:gd name="adj" fmla="val 50000"/>
            </a:avLst>
          </a:prstGeom>
          <a:solidFill>
            <a:schemeClr val="accent5"/>
          </a:solidFill>
          <a:ln w="12700">
            <a:solidFill>
              <a:schemeClr val="accent5"/>
            </a:solidFill>
            <a:prstDash val="solid"/>
          </a:ln>
        </p:spPr>
      </p:sp>
      <p:sp>
        <p:nvSpPr>
          <p:cNvPr id="55" name="Task label 3.2"/>
          <p:cNvSpPr txBox="1"/>
          <p:nvPr/>
        </p:nvSpPr>
        <p:spPr>
          <a:xfrm>
            <a:off x="6681064" y="3230118"/>
            <a:ext cx="1177866"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3.2  </a:t>
            </a:r>
            <a:r>
              <a:rPr lang="en-US" sz="850" dirty="0">
                <a:solidFill>
                  <a:schemeClr val="tx1"/>
                </a:solidFill>
              </a:rPr>
              <a:t>Predictive model</a:t>
            </a:r>
            <a:endParaRPr lang="en-US" sz="850" dirty="0"/>
          </a:p>
        </p:txBody>
      </p:sp>
      <p:sp>
        <p:nvSpPr>
          <p:cNvPr id="56" name="Decision Roll out line 1 first"/>
          <p:cNvSpPr/>
          <p:nvPr/>
        </p:nvSpPr>
        <p:spPr>
          <a:xfrm>
            <a:off x="6561887" y="3463290"/>
            <a:ext cx="164592" cy="164592"/>
          </a:xfrm>
          <a:prstGeom prst="diamond">
            <a:avLst/>
          </a:prstGeom>
          <a:solidFill>
            <a:schemeClr val="accent2"/>
          </a:solidFill>
          <a:ln w="19050">
            <a:solidFill>
              <a:schemeClr val="bg2"/>
            </a:solidFill>
            <a:prstDash val="solid"/>
          </a:ln>
        </p:spPr>
      </p:sp>
      <p:sp>
        <p:nvSpPr>
          <p:cNvPr id="57" name="Decision label Roll out line 1 first"/>
          <p:cNvSpPr txBox="1"/>
          <p:nvPr/>
        </p:nvSpPr>
        <p:spPr>
          <a:xfrm>
            <a:off x="6781343" y="3477006"/>
            <a:ext cx="1109890" cy="137160"/>
          </a:xfrm>
          <a:prstGeom prst="rect">
            <a:avLst/>
          </a:prstGeom>
          <a:solidFill>
            <a:schemeClr val="bg2"/>
          </a:solidFill>
          <a:ln/>
        </p:spPr>
        <p:txBody>
          <a:bodyPr wrap="none" lIns="0" tIns="0" rIns="0" bIns="0" rtlCol="0" anchor="ctr"/>
          <a:lstStyle/>
          <a:p>
            <a:pPr marL="0" indent="0" algn="l">
              <a:buNone/>
            </a:pPr>
            <a:r>
              <a:rPr lang="en-US" sz="850" b="1" dirty="0">
                <a:solidFill>
                  <a:schemeClr val="accent2"/>
                </a:solidFill>
              </a:rPr>
              <a:t>Roll out line 1 first</a:t>
            </a:r>
            <a:endParaRPr lang="en-US" sz="850" dirty="0"/>
          </a:p>
        </p:txBody>
      </p:sp>
      <p:sp>
        <p:nvSpPr>
          <p:cNvPr id="58" name="Task bar 4.1"/>
          <p:cNvSpPr/>
          <p:nvPr/>
        </p:nvSpPr>
        <p:spPr>
          <a:xfrm>
            <a:off x="6716725" y="3874770"/>
            <a:ext cx="634746" cy="137160"/>
          </a:xfrm>
          <a:prstGeom prst="roundRect">
            <a:avLst>
              <a:gd name="adj" fmla="val 50000"/>
            </a:avLst>
          </a:prstGeom>
          <a:solidFill>
            <a:schemeClr val="bg1"/>
          </a:solidFill>
          <a:ln w="9525">
            <a:solidFill>
              <a:schemeClr val="tx1"/>
            </a:solidFill>
            <a:prstDash val="solid"/>
          </a:ln>
        </p:spPr>
      </p:sp>
      <p:sp>
        <p:nvSpPr>
          <p:cNvPr id="59" name="Task label 4.1"/>
          <p:cNvSpPr txBox="1"/>
          <p:nvPr/>
        </p:nvSpPr>
        <p:spPr>
          <a:xfrm>
            <a:off x="7424623" y="3847338"/>
            <a:ext cx="1216271" cy="192024"/>
          </a:xfrm>
          <a:prstGeom prst="rect">
            <a:avLst/>
          </a:prstGeom>
          <a:solidFill>
            <a:schemeClr val="bg2"/>
          </a:solidFill>
          <a:ln/>
        </p:spPr>
        <p:txBody>
          <a:bodyPr wrap="none" lIns="0" tIns="0" rIns="0" bIns="0" rtlCol="0" anchor="ctr"/>
          <a:lstStyle/>
          <a:p>
            <a:pPr marL="0" indent="0" algn="l">
              <a:buNone/>
            </a:pPr>
            <a:r>
              <a:rPr lang="en-US" sz="850" b="1" dirty="0">
                <a:solidFill>
                  <a:schemeClr val="tx1"/>
                </a:solidFill>
              </a:rPr>
              <a:t>4.1  </a:t>
            </a:r>
            <a:r>
              <a:rPr lang="en-US" sz="850" dirty="0">
                <a:solidFill>
                  <a:schemeClr val="tx1"/>
                </a:solidFill>
              </a:rPr>
              <a:t>Operator training</a:t>
            </a:r>
            <a:endParaRPr lang="en-US" sz="850" dirty="0"/>
          </a:p>
        </p:txBody>
      </p:sp>
      <p:sp>
        <p:nvSpPr>
          <p:cNvPr id="60" name="Task bar 4.2"/>
          <p:cNvSpPr/>
          <p:nvPr/>
        </p:nvSpPr>
        <p:spPr>
          <a:xfrm>
            <a:off x="7087042" y="4094226"/>
            <a:ext cx="754090" cy="137160"/>
          </a:xfrm>
          <a:prstGeom prst="roundRect">
            <a:avLst>
              <a:gd name="adj" fmla="val 50000"/>
            </a:avLst>
          </a:prstGeom>
          <a:solidFill>
            <a:schemeClr val="bg1"/>
          </a:solidFill>
          <a:ln w="9525">
            <a:solidFill>
              <a:schemeClr val="tx1"/>
            </a:solidFill>
            <a:prstDash val="solid"/>
          </a:ln>
        </p:spPr>
      </p:sp>
      <p:sp>
        <p:nvSpPr>
          <p:cNvPr id="61" name="Task label 4.2"/>
          <p:cNvSpPr txBox="1"/>
          <p:nvPr/>
        </p:nvSpPr>
        <p:spPr>
          <a:xfrm>
            <a:off x="6011918" y="4066794"/>
            <a:ext cx="1001972" cy="192024"/>
          </a:xfrm>
          <a:prstGeom prst="rect">
            <a:avLst/>
          </a:prstGeom>
          <a:solidFill>
            <a:schemeClr val="bg2"/>
          </a:solidFill>
          <a:ln/>
        </p:spPr>
        <p:txBody>
          <a:bodyPr wrap="none" lIns="0" tIns="0" rIns="0" bIns="0" rtlCol="0" anchor="ctr"/>
          <a:lstStyle/>
          <a:p>
            <a:pPr marL="0" indent="0" algn="r">
              <a:buNone/>
            </a:pPr>
            <a:r>
              <a:rPr lang="en-US" sz="850" b="1" dirty="0">
                <a:solidFill>
                  <a:schemeClr val="tx1"/>
                </a:solidFill>
              </a:rPr>
              <a:t>4.2  </a:t>
            </a:r>
            <a:r>
              <a:rPr lang="en-US" sz="850" dirty="0">
                <a:solidFill>
                  <a:schemeClr val="tx1"/>
                </a:solidFill>
              </a:rPr>
              <a:t>Go-live, line 1</a:t>
            </a:r>
            <a:endParaRPr lang="en-US" sz="850" dirty="0"/>
          </a:p>
        </p:txBody>
      </p:sp>
      <p:sp>
        <p:nvSpPr>
          <p:cNvPr id="62" name="Milestone Handover"/>
          <p:cNvSpPr/>
          <p:nvPr/>
        </p:nvSpPr>
        <p:spPr>
          <a:xfrm>
            <a:off x="7817383" y="4322826"/>
            <a:ext cx="118872" cy="118872"/>
          </a:xfrm>
          <a:prstGeom prst="ellipse">
            <a:avLst/>
          </a:prstGeom>
          <a:solidFill>
            <a:schemeClr val="tx1"/>
          </a:solidFill>
          <a:ln w="19050">
            <a:solidFill>
              <a:schemeClr val="bg2"/>
            </a:solidFill>
            <a:prstDash val="solid"/>
          </a:ln>
        </p:spPr>
      </p:sp>
      <p:sp>
        <p:nvSpPr>
          <p:cNvPr id="63" name="Milestone label Handover"/>
          <p:cNvSpPr txBox="1"/>
          <p:nvPr/>
        </p:nvSpPr>
        <p:spPr>
          <a:xfrm>
            <a:off x="7986547" y="4313682"/>
            <a:ext cx="595073" cy="137160"/>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Handover</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411480" y="292608"/>
            <a:ext cx="6949440" cy="420624"/>
          </a:xfrm>
          <a:prstGeom prst="rect">
            <a:avLst/>
          </a:prstGeom>
          <a:noFill/>
          <a:ln/>
        </p:spPr>
        <p:txBody>
          <a:bodyPr wrap="square" lIns="0" tIns="0" rIns="0" bIns="0" rtlCol="0" anchor="ctr"/>
          <a:lstStyle/>
          <a:p>
            <a:pPr marL="0" indent="0" algn="l">
              <a:buNone/>
            </a:pPr>
            <a:r>
              <a:rPr lang="en-US" sz="2400" b="1" dirty="0">
                <a:solidFill>
                  <a:schemeClr val="accent2"/>
                </a:solidFill>
              </a:rPr>
              <a:t>Product Roadmap Template</a:t>
            </a:r>
            <a:endParaRPr lang="en-US" sz="2400" dirty="0"/>
          </a:p>
        </p:txBody>
      </p:sp>
      <p:sp>
        <p:nvSpPr>
          <p:cNvPr id="3" name="Header lanes"/>
          <p:cNvSpPr txBox="1"/>
          <p:nvPr/>
        </p:nvSpPr>
        <p:spPr>
          <a:xfrm>
            <a:off x="566928" y="932688"/>
            <a:ext cx="1280160" cy="201168"/>
          </a:xfrm>
          <a:prstGeom prst="rect">
            <a:avLst/>
          </a:prstGeom>
          <a:noFill/>
          <a:ln/>
        </p:spPr>
        <p:txBody>
          <a:bodyPr wrap="square" lIns="0" tIns="0" rIns="0" bIns="0" rtlCol="0" anchor="ctr"/>
          <a:lstStyle/>
          <a:p>
            <a:pPr marL="0" indent="0">
              <a:buNone/>
            </a:pPr>
            <a:r>
              <a:rPr lang="en-US" sz="800" b="1" kern="0" spc="150" dirty="0">
                <a:solidFill>
                  <a:schemeClr val="accent4"/>
                </a:solidFill>
              </a:rPr>
              <a:t>DISCIPLINE</a:t>
            </a:r>
            <a:endParaRPr lang="en-US" sz="800" dirty="0"/>
          </a:p>
        </p:txBody>
      </p:sp>
      <p:sp>
        <p:nvSpPr>
          <p:cNvPr id="4" name="Period 2027"/>
          <p:cNvSpPr txBox="1"/>
          <p:nvPr/>
        </p:nvSpPr>
        <p:spPr>
          <a:xfrm>
            <a:off x="1874520" y="932688"/>
            <a:ext cx="2176272"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2027</a:t>
            </a:r>
            <a:endParaRPr lang="en-US" sz="1100" dirty="0"/>
          </a:p>
        </p:txBody>
      </p:sp>
      <p:sp>
        <p:nvSpPr>
          <p:cNvPr id="5" name="Period 2028"/>
          <p:cNvSpPr txBox="1"/>
          <p:nvPr/>
        </p:nvSpPr>
        <p:spPr>
          <a:xfrm>
            <a:off x="4050792" y="932688"/>
            <a:ext cx="2176272"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2028</a:t>
            </a:r>
            <a:endParaRPr lang="en-US" sz="1100" dirty="0"/>
          </a:p>
        </p:txBody>
      </p:sp>
      <p:sp>
        <p:nvSpPr>
          <p:cNvPr id="6" name="Period 2029"/>
          <p:cNvSpPr txBox="1"/>
          <p:nvPr/>
        </p:nvSpPr>
        <p:spPr>
          <a:xfrm>
            <a:off x="6227064" y="932688"/>
            <a:ext cx="2176272" cy="201168"/>
          </a:xfrm>
          <a:prstGeom prst="rect">
            <a:avLst/>
          </a:prstGeom>
          <a:noFill/>
          <a:ln/>
        </p:spPr>
        <p:txBody>
          <a:bodyPr wrap="square" lIns="0" tIns="0" rIns="0" bIns="0" rtlCol="0" anchor="ctr"/>
          <a:lstStyle/>
          <a:p>
            <a:pPr marL="0" indent="0" algn="ctr">
              <a:buNone/>
            </a:pPr>
            <a:r>
              <a:rPr lang="en-US" sz="1100" b="1" dirty="0">
                <a:solidFill>
                  <a:schemeClr val="tx1"/>
                </a:solidFill>
                <a:latin typeface="+mj-lt" pitchFamily="34" charset="0"/>
                <a:ea typeface="+mj-lt" pitchFamily="34" charset="-122"/>
                <a:cs typeface="+mj-lt" pitchFamily="34" charset="-120"/>
              </a:rPr>
              <a:t>2029</a:t>
            </a:r>
            <a:endParaRPr lang="en-US" sz="1100" dirty="0"/>
          </a:p>
        </p:txBody>
      </p:sp>
      <p:sp>
        <p:nvSpPr>
          <p:cNvPr id="7" name="Card Program"/>
          <p:cNvSpPr/>
          <p:nvPr/>
        </p:nvSpPr>
        <p:spPr>
          <a:xfrm>
            <a:off x="411480" y="1261872"/>
            <a:ext cx="8321040" cy="781812"/>
          </a:xfrm>
          <a:prstGeom prst="roundRect">
            <a:avLst>
              <a:gd name="adj" fmla="val 9357"/>
            </a:avLst>
          </a:prstGeom>
          <a:solidFill>
            <a:schemeClr val="bg2"/>
          </a:solidFill>
          <a:ln w="12700">
            <a:solidFill>
              <a:schemeClr val="bg2"/>
            </a:solidFill>
            <a:prstDash val="solid"/>
          </a:ln>
        </p:spPr>
      </p:sp>
      <p:sp>
        <p:nvSpPr>
          <p:cNvPr id="8" name="Card Mechanics"/>
          <p:cNvSpPr/>
          <p:nvPr/>
        </p:nvSpPr>
        <p:spPr>
          <a:xfrm>
            <a:off x="411480" y="2098548"/>
            <a:ext cx="8321040" cy="781812"/>
          </a:xfrm>
          <a:prstGeom prst="roundRect">
            <a:avLst>
              <a:gd name="adj" fmla="val 9357"/>
            </a:avLst>
          </a:prstGeom>
          <a:solidFill>
            <a:schemeClr val="bg2"/>
          </a:solidFill>
          <a:ln w="12700">
            <a:solidFill>
              <a:schemeClr val="bg2"/>
            </a:solidFill>
            <a:prstDash val="solid"/>
          </a:ln>
        </p:spPr>
      </p:sp>
      <p:sp>
        <p:nvSpPr>
          <p:cNvPr id="9" name="Card E/E &amp; software"/>
          <p:cNvSpPr/>
          <p:nvPr/>
        </p:nvSpPr>
        <p:spPr>
          <a:xfrm>
            <a:off x="411480" y="2935224"/>
            <a:ext cx="8321040" cy="781812"/>
          </a:xfrm>
          <a:prstGeom prst="roundRect">
            <a:avLst>
              <a:gd name="adj" fmla="val 9357"/>
            </a:avLst>
          </a:prstGeom>
          <a:solidFill>
            <a:schemeClr val="bg2"/>
          </a:solidFill>
          <a:ln w="12700">
            <a:solidFill>
              <a:schemeClr val="bg2"/>
            </a:solidFill>
            <a:prstDash val="solid"/>
          </a:ln>
        </p:spPr>
      </p:sp>
      <p:sp>
        <p:nvSpPr>
          <p:cNvPr id="10" name="Card Manufacturing"/>
          <p:cNvSpPr/>
          <p:nvPr/>
        </p:nvSpPr>
        <p:spPr>
          <a:xfrm>
            <a:off x="411480" y="3771900"/>
            <a:ext cx="8321040" cy="781812"/>
          </a:xfrm>
          <a:prstGeom prst="roundRect">
            <a:avLst>
              <a:gd name="adj" fmla="val 9357"/>
            </a:avLst>
          </a:prstGeom>
          <a:solidFill>
            <a:schemeClr val="bg2"/>
          </a:solidFill>
          <a:ln w="12700">
            <a:solidFill>
              <a:schemeClr val="bg2"/>
            </a:solidFill>
            <a:prstDash val="solid"/>
          </a:ln>
        </p:spPr>
      </p:sp>
      <p:sp>
        <p:nvSpPr>
          <p:cNvPr id="11" name="Gate line Concept freeze"/>
          <p:cNvSpPr/>
          <p:nvPr/>
        </p:nvSpPr>
        <p:spPr>
          <a:xfrm>
            <a:off x="3180283" y="1261872"/>
            <a:ext cx="0" cy="3346704"/>
          </a:xfrm>
          <a:prstGeom prst="line">
            <a:avLst/>
          </a:prstGeom>
          <a:noFill/>
          <a:ln w="12700">
            <a:solidFill>
              <a:schemeClr val="accent2"/>
            </a:solidFill>
            <a:prstDash val="dash"/>
          </a:ln>
        </p:spPr>
      </p:sp>
      <p:sp>
        <p:nvSpPr>
          <p:cNvPr id="12" name="Gate pill Concept freeze"/>
          <p:cNvSpPr/>
          <p:nvPr/>
        </p:nvSpPr>
        <p:spPr>
          <a:xfrm>
            <a:off x="2691642" y="4608576"/>
            <a:ext cx="977283"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Concept freeze</a:t>
            </a:r>
            <a:endParaRPr lang="en-US" sz="800" dirty="0"/>
          </a:p>
        </p:txBody>
      </p:sp>
      <p:sp>
        <p:nvSpPr>
          <p:cNvPr id="13" name="Gate line Design freeze"/>
          <p:cNvSpPr/>
          <p:nvPr/>
        </p:nvSpPr>
        <p:spPr>
          <a:xfrm>
            <a:off x="4703674" y="1261872"/>
            <a:ext cx="0" cy="3346704"/>
          </a:xfrm>
          <a:prstGeom prst="line">
            <a:avLst/>
          </a:prstGeom>
          <a:noFill/>
          <a:ln w="12700">
            <a:solidFill>
              <a:schemeClr val="accent2"/>
            </a:solidFill>
            <a:prstDash val="dash"/>
          </a:ln>
        </p:spPr>
      </p:sp>
      <p:sp>
        <p:nvSpPr>
          <p:cNvPr id="14" name="Gate pill Design freeze"/>
          <p:cNvSpPr/>
          <p:nvPr/>
        </p:nvSpPr>
        <p:spPr>
          <a:xfrm>
            <a:off x="4253965" y="4608576"/>
            <a:ext cx="899418"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Design freeze</a:t>
            </a:r>
            <a:endParaRPr lang="en-US" sz="800" dirty="0"/>
          </a:p>
        </p:txBody>
      </p:sp>
      <p:sp>
        <p:nvSpPr>
          <p:cNvPr id="15" name="Gate line Production release"/>
          <p:cNvSpPr/>
          <p:nvPr/>
        </p:nvSpPr>
        <p:spPr>
          <a:xfrm>
            <a:off x="6227064" y="1261872"/>
            <a:ext cx="0" cy="3346704"/>
          </a:xfrm>
          <a:prstGeom prst="line">
            <a:avLst/>
          </a:prstGeom>
          <a:noFill/>
          <a:ln w="12700">
            <a:solidFill>
              <a:schemeClr val="accent2"/>
            </a:solidFill>
            <a:prstDash val="dash"/>
          </a:ln>
        </p:spPr>
      </p:sp>
      <p:sp>
        <p:nvSpPr>
          <p:cNvPr id="16" name="Gate pill Production release"/>
          <p:cNvSpPr/>
          <p:nvPr/>
        </p:nvSpPr>
        <p:spPr>
          <a:xfrm>
            <a:off x="5633481" y="4608576"/>
            <a:ext cx="1187166"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Production release</a:t>
            </a:r>
            <a:endParaRPr lang="en-US" sz="800" dirty="0"/>
          </a:p>
        </p:txBody>
      </p:sp>
      <p:sp>
        <p:nvSpPr>
          <p:cNvPr id="17" name="Gate line SOP"/>
          <p:cNvSpPr/>
          <p:nvPr/>
        </p:nvSpPr>
        <p:spPr>
          <a:xfrm>
            <a:off x="7315200" y="1261872"/>
            <a:ext cx="0" cy="3346704"/>
          </a:xfrm>
          <a:prstGeom prst="line">
            <a:avLst/>
          </a:prstGeom>
          <a:noFill/>
          <a:ln w="12700">
            <a:solidFill>
              <a:schemeClr val="accent2"/>
            </a:solidFill>
            <a:prstDash val="dash"/>
          </a:ln>
        </p:spPr>
      </p:sp>
      <p:sp>
        <p:nvSpPr>
          <p:cNvPr id="18" name="Gate pill SOP"/>
          <p:cNvSpPr/>
          <p:nvPr/>
        </p:nvSpPr>
        <p:spPr>
          <a:xfrm>
            <a:off x="7118435" y="4608576"/>
            <a:ext cx="393530" cy="182880"/>
          </a:xfrm>
          <a:prstGeom prst="roundRect">
            <a:avLst>
              <a:gd name="adj" fmla="val 50000"/>
            </a:avLst>
          </a:prstGeom>
          <a:solidFill>
            <a:schemeClr val="accent2"/>
          </a:solidFill>
          <a:ln>
            <a:solidFill>
              <a:schemeClr val="accent2"/>
            </a:solidFill>
          </a:ln>
        </p:spPr>
        <p:txBody>
          <a:bodyPr wrap="none" lIns="0" tIns="0" rIns="0" bIns="0" rtlCol="0" anchor="ctr"/>
          <a:lstStyle/>
          <a:p>
            <a:pPr marL="0" indent="0" algn="ctr">
              <a:buNone/>
            </a:pPr>
            <a:r>
              <a:rPr lang="en-US" sz="800" b="1" dirty="0">
                <a:solidFill>
                  <a:schemeClr val="bg1"/>
                </a:solidFill>
              </a:rPr>
              <a:t>SOP</a:t>
            </a:r>
            <a:endParaRPr lang="en-US" sz="800" dirty="0"/>
          </a:p>
        </p:txBody>
      </p:sp>
      <p:sp>
        <p:nvSpPr>
          <p:cNvPr id="19" name="Lane Program"/>
          <p:cNvSpPr txBox="1"/>
          <p:nvPr/>
        </p:nvSpPr>
        <p:spPr>
          <a:xfrm>
            <a:off x="566928" y="1364742"/>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Program</a:t>
            </a:r>
            <a:endParaRPr lang="en-US" sz="1200" dirty="0"/>
          </a:p>
        </p:txBody>
      </p:sp>
      <p:sp>
        <p:nvSpPr>
          <p:cNvPr id="20" name="Owner label Program"/>
          <p:cNvSpPr txBox="1"/>
          <p:nvPr/>
        </p:nvSpPr>
        <p:spPr>
          <a:xfrm>
            <a:off x="566928" y="1620774"/>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1" name="Owner blank Program"/>
          <p:cNvSpPr txBox="1"/>
          <p:nvPr/>
        </p:nvSpPr>
        <p:spPr>
          <a:xfrm>
            <a:off x="978408" y="1602486"/>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2" name="Goal label Program"/>
          <p:cNvSpPr txBox="1"/>
          <p:nvPr/>
        </p:nvSpPr>
        <p:spPr>
          <a:xfrm>
            <a:off x="566928" y="1785366"/>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23" name="Goal blank Program"/>
          <p:cNvSpPr txBox="1"/>
          <p:nvPr/>
        </p:nvSpPr>
        <p:spPr>
          <a:xfrm>
            <a:off x="978408" y="1767078"/>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4" name="Lane Mechanics"/>
          <p:cNvSpPr txBox="1"/>
          <p:nvPr/>
        </p:nvSpPr>
        <p:spPr>
          <a:xfrm>
            <a:off x="566928" y="2201418"/>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Mechanics</a:t>
            </a:r>
            <a:endParaRPr lang="en-US" sz="1200" dirty="0"/>
          </a:p>
        </p:txBody>
      </p:sp>
      <p:sp>
        <p:nvSpPr>
          <p:cNvPr id="25" name="Owner label Mechanics"/>
          <p:cNvSpPr txBox="1"/>
          <p:nvPr/>
        </p:nvSpPr>
        <p:spPr>
          <a:xfrm>
            <a:off x="566928" y="2457450"/>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26" name="Owner blank Mechanics"/>
          <p:cNvSpPr txBox="1"/>
          <p:nvPr/>
        </p:nvSpPr>
        <p:spPr>
          <a:xfrm>
            <a:off x="978408" y="2439162"/>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7" name="Goal label Mechanics"/>
          <p:cNvSpPr txBox="1"/>
          <p:nvPr/>
        </p:nvSpPr>
        <p:spPr>
          <a:xfrm>
            <a:off x="566928" y="2622042"/>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28" name="Goal blank Mechanics"/>
          <p:cNvSpPr txBox="1"/>
          <p:nvPr/>
        </p:nvSpPr>
        <p:spPr>
          <a:xfrm>
            <a:off x="978408" y="2603754"/>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29" name="Lane E/E &amp;amp; software"/>
          <p:cNvSpPr txBox="1"/>
          <p:nvPr/>
        </p:nvSpPr>
        <p:spPr>
          <a:xfrm>
            <a:off x="566928" y="3038094"/>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E/E &amp; software</a:t>
            </a:r>
            <a:endParaRPr lang="en-US" sz="1200" dirty="0"/>
          </a:p>
        </p:txBody>
      </p:sp>
      <p:sp>
        <p:nvSpPr>
          <p:cNvPr id="30" name="Owner label E/E &amp;amp; software"/>
          <p:cNvSpPr txBox="1"/>
          <p:nvPr/>
        </p:nvSpPr>
        <p:spPr>
          <a:xfrm>
            <a:off x="566928" y="3294126"/>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1" name="Owner blank E/E &amp;amp; software"/>
          <p:cNvSpPr txBox="1"/>
          <p:nvPr/>
        </p:nvSpPr>
        <p:spPr>
          <a:xfrm>
            <a:off x="978408" y="3275838"/>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2" name="Goal label E/E &amp;amp; software"/>
          <p:cNvSpPr txBox="1"/>
          <p:nvPr/>
        </p:nvSpPr>
        <p:spPr>
          <a:xfrm>
            <a:off x="566928" y="3458718"/>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33" name="Goal blank E/E &amp;amp; software"/>
          <p:cNvSpPr txBox="1"/>
          <p:nvPr/>
        </p:nvSpPr>
        <p:spPr>
          <a:xfrm>
            <a:off x="978408" y="3440430"/>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4" name="Lane Manufacturing"/>
          <p:cNvSpPr txBox="1"/>
          <p:nvPr/>
        </p:nvSpPr>
        <p:spPr>
          <a:xfrm>
            <a:off x="566928" y="3874770"/>
            <a:ext cx="1325880" cy="219456"/>
          </a:xfrm>
          <a:prstGeom prst="rect">
            <a:avLst/>
          </a:prstGeom>
          <a:noFill/>
          <a:ln/>
        </p:spPr>
        <p:txBody>
          <a:bodyPr wrap="square" lIns="0" tIns="0" rIns="0" bIns="0" rtlCol="0" anchor="ctr"/>
          <a:lstStyle/>
          <a:p>
            <a:pPr marL="0" indent="0">
              <a:buNone/>
            </a:pPr>
            <a:r>
              <a:rPr lang="en-US" sz="1200" dirty="0">
                <a:solidFill>
                  <a:schemeClr val="tx1"/>
                </a:solidFill>
                <a:latin typeface="+mj-lt" pitchFamily="34" charset="0"/>
                <a:ea typeface="+mj-lt" pitchFamily="34" charset="-122"/>
                <a:cs typeface="+mj-lt" pitchFamily="34" charset="-120"/>
              </a:rPr>
              <a:t>Manufacturing</a:t>
            </a:r>
            <a:endParaRPr lang="en-US" sz="1200" dirty="0"/>
          </a:p>
        </p:txBody>
      </p:sp>
      <p:sp>
        <p:nvSpPr>
          <p:cNvPr id="35" name="Owner label Manufacturing"/>
          <p:cNvSpPr txBox="1"/>
          <p:nvPr/>
        </p:nvSpPr>
        <p:spPr>
          <a:xfrm>
            <a:off x="566928" y="4130802"/>
            <a:ext cx="411480" cy="155448"/>
          </a:xfrm>
          <a:prstGeom prst="rect">
            <a:avLst/>
          </a:prstGeom>
          <a:noFill/>
          <a:ln/>
        </p:spPr>
        <p:txBody>
          <a:bodyPr wrap="square" lIns="0" tIns="0" rIns="0" bIns="0" rtlCol="0" anchor="ctr"/>
          <a:lstStyle/>
          <a:p>
            <a:pPr marL="0" indent="0">
              <a:buNone/>
            </a:pPr>
            <a:r>
              <a:rPr lang="en-US" sz="900" dirty="0">
                <a:solidFill>
                  <a:schemeClr val="accent4"/>
                </a:solidFill>
              </a:rPr>
              <a:t>Owner</a:t>
            </a:r>
            <a:endParaRPr lang="en-US" sz="900" dirty="0"/>
          </a:p>
        </p:txBody>
      </p:sp>
      <p:sp>
        <p:nvSpPr>
          <p:cNvPr id="36" name="Owner blank Manufacturing"/>
          <p:cNvSpPr txBox="1"/>
          <p:nvPr/>
        </p:nvSpPr>
        <p:spPr>
          <a:xfrm>
            <a:off x="978408" y="4112514"/>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7" name="Goal label Manufacturing"/>
          <p:cNvSpPr txBox="1"/>
          <p:nvPr/>
        </p:nvSpPr>
        <p:spPr>
          <a:xfrm>
            <a:off x="566928" y="4295394"/>
            <a:ext cx="411480" cy="155448"/>
          </a:xfrm>
          <a:prstGeom prst="rect">
            <a:avLst/>
          </a:prstGeom>
          <a:noFill/>
          <a:ln/>
        </p:spPr>
        <p:txBody>
          <a:bodyPr wrap="square" lIns="0" tIns="0" rIns="0" bIns="0" rtlCol="0" anchor="ctr"/>
          <a:lstStyle/>
          <a:p>
            <a:pPr marL="0" indent="0">
              <a:buNone/>
            </a:pPr>
            <a:r>
              <a:rPr lang="en-US" sz="900" dirty="0">
                <a:solidFill>
                  <a:schemeClr val="accent4"/>
                </a:solidFill>
              </a:rPr>
              <a:t>Goal</a:t>
            </a:r>
            <a:endParaRPr lang="en-US" sz="900" dirty="0"/>
          </a:p>
        </p:txBody>
      </p:sp>
      <p:sp>
        <p:nvSpPr>
          <p:cNvPr id="38" name="Goal blank Manufacturing"/>
          <p:cNvSpPr txBox="1"/>
          <p:nvPr/>
        </p:nvSpPr>
        <p:spPr>
          <a:xfrm>
            <a:off x="978408" y="4277106"/>
            <a:ext cx="868680" cy="155448"/>
          </a:xfrm>
          <a:prstGeom prst="rect">
            <a:avLst/>
          </a:prstGeom>
          <a:noFill/>
          <a:ln/>
        </p:spPr>
        <p:txBody>
          <a:bodyPr wrap="square" lIns="0" tIns="0" rIns="0" bIns="0" rtlCol="0" anchor="ctr"/>
          <a:lstStyle/>
          <a:p>
            <a:pPr marL="0" indent="0">
              <a:buNone/>
            </a:pPr>
            <a:r>
              <a:rPr lang="en-US" sz="900" dirty="0">
                <a:solidFill>
                  <a:schemeClr val="accent4"/>
                </a:solidFill>
              </a:rPr>
              <a:t>_______________</a:t>
            </a:r>
            <a:endParaRPr lang="en-US" sz="900" dirty="0"/>
          </a:p>
        </p:txBody>
      </p:sp>
      <p:sp>
        <p:nvSpPr>
          <p:cNvPr id="39" name="black Concept"/>
          <p:cNvSpPr/>
          <p:nvPr/>
        </p:nvSpPr>
        <p:spPr>
          <a:xfrm>
            <a:off x="1874520" y="1410462"/>
            <a:ext cx="1196950"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dirty="0">
                <a:solidFill>
                  <a:schemeClr val="bg1"/>
                </a:solidFill>
              </a:rPr>
              <a:t>Concept</a:t>
            </a:r>
            <a:endParaRPr lang="en-US" sz="900" dirty="0"/>
          </a:p>
        </p:txBody>
      </p:sp>
      <p:sp>
        <p:nvSpPr>
          <p:cNvPr id="40" name="black Development"/>
          <p:cNvSpPr/>
          <p:nvPr/>
        </p:nvSpPr>
        <p:spPr>
          <a:xfrm>
            <a:off x="3289097" y="1410462"/>
            <a:ext cx="1305763"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dirty="0">
                <a:solidFill>
                  <a:schemeClr val="bg1"/>
                </a:solidFill>
              </a:rPr>
              <a:t>Development</a:t>
            </a:r>
            <a:endParaRPr lang="en-US" sz="900" dirty="0"/>
          </a:p>
        </p:txBody>
      </p:sp>
      <p:sp>
        <p:nvSpPr>
          <p:cNvPr id="41" name="black Validation"/>
          <p:cNvSpPr/>
          <p:nvPr/>
        </p:nvSpPr>
        <p:spPr>
          <a:xfrm>
            <a:off x="4812487" y="1410462"/>
            <a:ext cx="1305763"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dirty="0">
                <a:solidFill>
                  <a:schemeClr val="bg1"/>
                </a:solidFill>
              </a:rPr>
              <a:t>Validation</a:t>
            </a:r>
            <a:endParaRPr lang="en-US" sz="900" dirty="0"/>
          </a:p>
        </p:txBody>
      </p:sp>
      <p:sp>
        <p:nvSpPr>
          <p:cNvPr id="42" name="black Launch"/>
          <p:cNvSpPr/>
          <p:nvPr/>
        </p:nvSpPr>
        <p:spPr>
          <a:xfrm>
            <a:off x="6335878" y="1410462"/>
            <a:ext cx="870509"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dirty="0">
                <a:solidFill>
                  <a:schemeClr val="bg1"/>
                </a:solidFill>
              </a:rPr>
              <a:t>Launch</a:t>
            </a:r>
            <a:endParaRPr lang="en-US" sz="900" dirty="0"/>
          </a:p>
        </p:txBody>
      </p:sp>
      <p:sp>
        <p:nvSpPr>
          <p:cNvPr id="43" name="black Series"/>
          <p:cNvSpPr/>
          <p:nvPr/>
        </p:nvSpPr>
        <p:spPr>
          <a:xfrm>
            <a:off x="7424014" y="1410462"/>
            <a:ext cx="979322" cy="201168"/>
          </a:xfrm>
          <a:prstGeom prst="roundRect">
            <a:avLst>
              <a:gd name="adj" fmla="val 50000"/>
            </a:avLst>
          </a:prstGeom>
          <a:solidFill>
            <a:schemeClr val="tx1"/>
          </a:solidFill>
          <a:ln>
            <a:solidFill>
              <a:schemeClr val="tx1"/>
            </a:solidFill>
          </a:ln>
        </p:spPr>
        <p:txBody>
          <a:bodyPr wrap="none" lIns="88900" tIns="0" rIns="88900" bIns="0" rtlCol="0" anchor="ctr"/>
          <a:lstStyle/>
          <a:p>
            <a:pPr marL="0" indent="0" algn="l">
              <a:buNone/>
            </a:pPr>
            <a:r>
              <a:rPr lang="en-US" sz="900" dirty="0">
                <a:solidFill>
                  <a:schemeClr val="bg1"/>
                </a:solidFill>
              </a:rPr>
              <a:t>Series</a:t>
            </a:r>
            <a:endParaRPr lang="en-US" sz="900" dirty="0"/>
          </a:p>
        </p:txBody>
      </p:sp>
      <p:sp>
        <p:nvSpPr>
          <p:cNvPr id="44" name="Gate decision at 3.48"/>
          <p:cNvSpPr/>
          <p:nvPr/>
        </p:nvSpPr>
        <p:spPr>
          <a:xfrm>
            <a:off x="3102559" y="1433322"/>
            <a:ext cx="155448" cy="155448"/>
          </a:xfrm>
          <a:prstGeom prst="diamond">
            <a:avLst/>
          </a:prstGeom>
          <a:solidFill>
            <a:schemeClr val="accent2"/>
          </a:solidFill>
          <a:ln w="15875">
            <a:solidFill>
              <a:schemeClr val="bg2"/>
            </a:solidFill>
            <a:prstDash val="solid"/>
          </a:ln>
        </p:spPr>
      </p:sp>
      <p:sp>
        <p:nvSpPr>
          <p:cNvPr id="45" name="Gate decision at 5.14"/>
          <p:cNvSpPr/>
          <p:nvPr/>
        </p:nvSpPr>
        <p:spPr>
          <a:xfrm>
            <a:off x="4625950" y="1433322"/>
            <a:ext cx="155448" cy="155448"/>
          </a:xfrm>
          <a:prstGeom prst="diamond">
            <a:avLst/>
          </a:prstGeom>
          <a:solidFill>
            <a:schemeClr val="accent2"/>
          </a:solidFill>
          <a:ln w="15875">
            <a:solidFill>
              <a:schemeClr val="bg2"/>
            </a:solidFill>
            <a:prstDash val="solid"/>
          </a:ln>
        </p:spPr>
      </p:sp>
      <p:sp>
        <p:nvSpPr>
          <p:cNvPr id="46" name="Gate decision at 6.81"/>
          <p:cNvSpPr/>
          <p:nvPr/>
        </p:nvSpPr>
        <p:spPr>
          <a:xfrm>
            <a:off x="6149340" y="1433322"/>
            <a:ext cx="155448" cy="155448"/>
          </a:xfrm>
          <a:prstGeom prst="diamond">
            <a:avLst/>
          </a:prstGeom>
          <a:solidFill>
            <a:schemeClr val="accent2"/>
          </a:solidFill>
          <a:ln w="15875">
            <a:solidFill>
              <a:schemeClr val="bg2"/>
            </a:solidFill>
            <a:prstDash val="solid"/>
          </a:ln>
        </p:spPr>
      </p:sp>
      <p:sp>
        <p:nvSpPr>
          <p:cNvPr id="47" name="Gate decision at 8.00"/>
          <p:cNvSpPr/>
          <p:nvPr/>
        </p:nvSpPr>
        <p:spPr>
          <a:xfrm>
            <a:off x="7237476" y="1433322"/>
            <a:ext cx="155448" cy="155448"/>
          </a:xfrm>
          <a:prstGeom prst="diamond">
            <a:avLst/>
          </a:prstGeom>
          <a:solidFill>
            <a:schemeClr val="accent2"/>
          </a:solidFill>
          <a:ln w="15875">
            <a:solidFill>
              <a:schemeClr val="bg2"/>
            </a:solidFill>
            <a:prstDash val="solid"/>
          </a:ln>
        </p:spPr>
      </p:sp>
      <p:sp>
        <p:nvSpPr>
          <p:cNvPr id="48" name="Milestone A-sample"/>
          <p:cNvSpPr/>
          <p:nvPr/>
        </p:nvSpPr>
        <p:spPr>
          <a:xfrm>
            <a:off x="3664915" y="1735074"/>
            <a:ext cx="118872" cy="118872"/>
          </a:xfrm>
          <a:prstGeom prst="ellipse">
            <a:avLst/>
          </a:prstGeom>
          <a:solidFill>
            <a:schemeClr val="tx1"/>
          </a:solidFill>
          <a:ln w="19050">
            <a:solidFill>
              <a:schemeClr val="bg2"/>
            </a:solidFill>
            <a:prstDash val="solid"/>
          </a:ln>
        </p:spPr>
      </p:sp>
      <p:sp>
        <p:nvSpPr>
          <p:cNvPr id="49" name="Milestone label A-sample"/>
          <p:cNvSpPr txBox="1"/>
          <p:nvPr/>
        </p:nvSpPr>
        <p:spPr>
          <a:xfrm>
            <a:off x="3834079" y="1693926"/>
            <a:ext cx="1037497"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A-sample</a:t>
            </a:r>
            <a:r>
              <a:rPr lang="en-US" sz="800" dirty="0">
                <a:solidFill>
                  <a:schemeClr val="accent4"/>
                </a:solidFill>
              </a:rPr>
              <a:t>  Q4 2027</a:t>
            </a:r>
            <a:endParaRPr lang="en-US" sz="800" dirty="0"/>
          </a:p>
        </p:txBody>
      </p:sp>
      <p:sp>
        <p:nvSpPr>
          <p:cNvPr id="50" name="Milestone B-sample"/>
          <p:cNvSpPr/>
          <p:nvPr/>
        </p:nvSpPr>
        <p:spPr>
          <a:xfrm>
            <a:off x="5297119" y="1735074"/>
            <a:ext cx="118872" cy="118872"/>
          </a:xfrm>
          <a:prstGeom prst="ellipse">
            <a:avLst/>
          </a:prstGeom>
          <a:solidFill>
            <a:schemeClr val="tx1"/>
          </a:solidFill>
          <a:ln w="19050">
            <a:solidFill>
              <a:schemeClr val="bg2"/>
            </a:solidFill>
            <a:prstDash val="solid"/>
          </a:ln>
        </p:spPr>
      </p:sp>
      <p:sp>
        <p:nvSpPr>
          <p:cNvPr id="51" name="Milestone label B-sample"/>
          <p:cNvSpPr txBox="1"/>
          <p:nvPr/>
        </p:nvSpPr>
        <p:spPr>
          <a:xfrm>
            <a:off x="5466283" y="1693926"/>
            <a:ext cx="1035576" cy="201168"/>
          </a:xfrm>
          <a:prstGeom prst="rect">
            <a:avLst/>
          </a:prstGeom>
          <a:solidFill>
            <a:schemeClr val="bg2"/>
          </a:solidFill>
          <a:ln/>
        </p:spPr>
        <p:txBody>
          <a:bodyPr wrap="none" lIns="0" tIns="0" rIns="0" bIns="0" rtlCol="0" anchor="ctr"/>
          <a:lstStyle/>
          <a:p>
            <a:pPr marL="0" indent="0" algn="l">
              <a:buNone/>
            </a:pPr>
            <a:r>
              <a:rPr lang="en-US" sz="800" b="1" dirty="0">
                <a:solidFill>
                  <a:schemeClr val="tx1"/>
                </a:solidFill>
              </a:rPr>
              <a:t>B-sample</a:t>
            </a:r>
            <a:r>
              <a:rPr lang="en-US" sz="800" dirty="0">
                <a:solidFill>
                  <a:schemeClr val="accent4"/>
                </a:solidFill>
              </a:rPr>
              <a:t>  Q3 2028</a:t>
            </a:r>
            <a:endParaRPr lang="en-US" sz="800" dirty="0"/>
          </a:p>
        </p:txBody>
      </p:sp>
      <p:sp>
        <p:nvSpPr>
          <p:cNvPr id="52" name="dark Thermal concept"/>
          <p:cNvSpPr/>
          <p:nvPr/>
        </p:nvSpPr>
        <p:spPr>
          <a:xfrm>
            <a:off x="1874520" y="2247138"/>
            <a:ext cx="1196950"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dirty="0">
                <a:solidFill>
                  <a:schemeClr val="bg1"/>
                </a:solidFill>
              </a:rPr>
              <a:t>Thermal concept</a:t>
            </a:r>
            <a:endParaRPr lang="en-US" sz="900" dirty="0"/>
          </a:p>
        </p:txBody>
      </p:sp>
      <p:sp>
        <p:nvSpPr>
          <p:cNvPr id="53" name="dark Housing &amp; gearbox"/>
          <p:cNvSpPr/>
          <p:nvPr/>
        </p:nvSpPr>
        <p:spPr>
          <a:xfrm>
            <a:off x="3289097" y="2247138"/>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dirty="0">
                <a:solidFill>
                  <a:schemeClr val="bg1"/>
                </a:solidFill>
              </a:rPr>
              <a:t>Housing &amp; gearbox</a:t>
            </a:r>
            <a:endParaRPr lang="en-US" sz="900" dirty="0"/>
          </a:p>
        </p:txBody>
      </p:sp>
      <p:sp>
        <p:nvSpPr>
          <p:cNvPr id="54" name="dark Tooling"/>
          <p:cNvSpPr/>
          <p:nvPr/>
        </p:nvSpPr>
        <p:spPr>
          <a:xfrm>
            <a:off x="4812487" y="2247138"/>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dirty="0">
                <a:solidFill>
                  <a:schemeClr val="bg1"/>
                </a:solidFill>
              </a:rPr>
              <a:t>Tooling</a:t>
            </a:r>
            <a:endParaRPr lang="en-US" sz="900" dirty="0"/>
          </a:p>
        </p:txBody>
      </p:sp>
      <p:sp>
        <p:nvSpPr>
          <p:cNvPr id="55" name="dark Durability testing"/>
          <p:cNvSpPr/>
          <p:nvPr/>
        </p:nvSpPr>
        <p:spPr>
          <a:xfrm>
            <a:off x="4812487" y="2530602"/>
            <a:ext cx="1305763" cy="201168"/>
          </a:xfrm>
          <a:prstGeom prst="roundRect">
            <a:avLst>
              <a:gd name="adj" fmla="val 50000"/>
            </a:avLst>
          </a:prstGeom>
          <a:solidFill>
            <a:schemeClr val="accent3"/>
          </a:solidFill>
          <a:ln>
            <a:solidFill>
              <a:schemeClr val="accent3"/>
            </a:solidFill>
          </a:ln>
        </p:spPr>
        <p:txBody>
          <a:bodyPr wrap="none" lIns="88900" tIns="0" rIns="88900" bIns="0" rtlCol="0" anchor="ctr"/>
          <a:lstStyle/>
          <a:p>
            <a:pPr marL="0" indent="0" algn="l">
              <a:buNone/>
            </a:pPr>
            <a:r>
              <a:rPr lang="en-US" sz="900" dirty="0">
                <a:solidFill>
                  <a:schemeClr val="bg1"/>
                </a:solidFill>
              </a:rPr>
              <a:t>Durability testing</a:t>
            </a:r>
            <a:endParaRPr lang="en-US" sz="900" dirty="0"/>
          </a:p>
        </p:txBody>
      </p:sp>
      <p:sp>
        <p:nvSpPr>
          <p:cNvPr id="56" name="light E/E architecture"/>
          <p:cNvSpPr/>
          <p:nvPr/>
        </p:nvSpPr>
        <p:spPr>
          <a:xfrm>
            <a:off x="1874520" y="3083814"/>
            <a:ext cx="1196950"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dirty="0">
                <a:solidFill>
                  <a:schemeClr val="tx1"/>
                </a:solidFill>
              </a:rPr>
              <a:t>E/E architecture</a:t>
            </a:r>
            <a:endParaRPr lang="en-US" sz="900" dirty="0"/>
          </a:p>
        </p:txBody>
      </p:sp>
      <p:sp>
        <p:nvSpPr>
          <p:cNvPr id="57" name="light Inverter hardware"/>
          <p:cNvSpPr/>
          <p:nvPr/>
        </p:nvSpPr>
        <p:spPr>
          <a:xfrm>
            <a:off x="3289097" y="3083814"/>
            <a:ext cx="1305763"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dirty="0">
                <a:solidFill>
                  <a:schemeClr val="tx1"/>
                </a:solidFill>
              </a:rPr>
              <a:t>Inverter hardware</a:t>
            </a:r>
            <a:endParaRPr lang="en-US" sz="900" dirty="0"/>
          </a:p>
        </p:txBody>
      </p:sp>
      <p:sp>
        <p:nvSpPr>
          <p:cNvPr id="58" name="light EMC &amp; safety"/>
          <p:cNvSpPr/>
          <p:nvPr/>
        </p:nvSpPr>
        <p:spPr>
          <a:xfrm>
            <a:off x="4812487" y="3083814"/>
            <a:ext cx="1305763"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dirty="0">
                <a:solidFill>
                  <a:schemeClr val="tx1"/>
                </a:solidFill>
              </a:rPr>
              <a:t>EMC &amp; safety</a:t>
            </a:r>
            <a:endParaRPr lang="en-US" sz="900" dirty="0"/>
          </a:p>
        </p:txBody>
      </p:sp>
      <p:sp>
        <p:nvSpPr>
          <p:cNvPr id="59" name="light Software releases"/>
          <p:cNvSpPr/>
          <p:nvPr/>
        </p:nvSpPr>
        <p:spPr>
          <a:xfrm>
            <a:off x="3289097" y="3367278"/>
            <a:ext cx="3917290" cy="201168"/>
          </a:xfrm>
          <a:prstGeom prst="roundRect">
            <a:avLst>
              <a:gd name="adj" fmla="val 50000"/>
            </a:avLst>
          </a:prstGeom>
          <a:solidFill>
            <a:schemeClr val="accent5"/>
          </a:solidFill>
          <a:ln>
            <a:solidFill>
              <a:schemeClr val="accent5"/>
            </a:solidFill>
          </a:ln>
        </p:spPr>
        <p:txBody>
          <a:bodyPr wrap="none" lIns="88900" tIns="0" rIns="88900" bIns="0" rtlCol="0" anchor="ctr"/>
          <a:lstStyle/>
          <a:p>
            <a:pPr marL="0" indent="0" algn="l">
              <a:buNone/>
            </a:pPr>
            <a:r>
              <a:rPr lang="en-US" sz="900" dirty="0">
                <a:solidFill>
                  <a:schemeClr val="tx1"/>
                </a:solidFill>
              </a:rPr>
              <a:t>Software releases</a:t>
            </a:r>
            <a:endParaRPr lang="en-US" sz="900" dirty="0"/>
          </a:p>
        </p:txBody>
      </p:sp>
      <p:sp>
        <p:nvSpPr>
          <p:cNvPr id="60" name="outline Plant concept"/>
          <p:cNvSpPr/>
          <p:nvPr/>
        </p:nvSpPr>
        <p:spPr>
          <a:xfrm>
            <a:off x="1874520" y="3920490"/>
            <a:ext cx="1196950"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dirty="0">
                <a:solidFill>
                  <a:schemeClr val="tx1"/>
                </a:solidFill>
              </a:rPr>
              <a:t>Plant concept</a:t>
            </a:r>
            <a:endParaRPr lang="en-US" sz="900" dirty="0"/>
          </a:p>
        </p:txBody>
      </p:sp>
      <p:sp>
        <p:nvSpPr>
          <p:cNvPr id="61" name="outline Process validation"/>
          <p:cNvSpPr/>
          <p:nvPr/>
        </p:nvSpPr>
        <p:spPr>
          <a:xfrm>
            <a:off x="4812487" y="4203954"/>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dirty="0">
                <a:solidFill>
                  <a:schemeClr val="tx1"/>
                </a:solidFill>
              </a:rPr>
              <a:t>Process validation</a:t>
            </a:r>
            <a:endParaRPr lang="en-US" sz="900" dirty="0"/>
          </a:p>
        </p:txBody>
      </p:sp>
      <p:sp>
        <p:nvSpPr>
          <p:cNvPr id="62" name="outline Supplier selection"/>
          <p:cNvSpPr/>
          <p:nvPr/>
        </p:nvSpPr>
        <p:spPr>
          <a:xfrm>
            <a:off x="3289097" y="3920490"/>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dirty="0">
                <a:solidFill>
                  <a:schemeClr val="tx1"/>
                </a:solidFill>
              </a:rPr>
              <a:t>Supplier selection</a:t>
            </a:r>
            <a:endParaRPr lang="en-US" sz="900" dirty="0"/>
          </a:p>
        </p:txBody>
      </p:sp>
      <p:sp>
        <p:nvSpPr>
          <p:cNvPr id="63" name="outline Line installation"/>
          <p:cNvSpPr/>
          <p:nvPr/>
        </p:nvSpPr>
        <p:spPr>
          <a:xfrm>
            <a:off x="4812487" y="3920490"/>
            <a:ext cx="1305763"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dirty="0">
                <a:solidFill>
                  <a:schemeClr val="tx1"/>
                </a:solidFill>
              </a:rPr>
              <a:t>Line installation</a:t>
            </a:r>
            <a:endParaRPr lang="en-US" sz="900" dirty="0"/>
          </a:p>
        </p:txBody>
      </p:sp>
      <p:sp>
        <p:nvSpPr>
          <p:cNvPr id="64" name="outline Ramp-up"/>
          <p:cNvSpPr/>
          <p:nvPr/>
        </p:nvSpPr>
        <p:spPr>
          <a:xfrm>
            <a:off x="6335878" y="3920490"/>
            <a:ext cx="870509" cy="201168"/>
          </a:xfrm>
          <a:prstGeom prst="roundRect">
            <a:avLst>
              <a:gd name="adj" fmla="val 50000"/>
            </a:avLst>
          </a:prstGeom>
          <a:solidFill>
            <a:schemeClr val="bg1"/>
          </a:solidFill>
          <a:ln w="9525">
            <a:solidFill>
              <a:schemeClr val="tx1"/>
            </a:solidFill>
          </a:ln>
        </p:spPr>
        <p:txBody>
          <a:bodyPr wrap="none" lIns="88900" tIns="0" rIns="88900" bIns="0" rtlCol="0" anchor="ctr"/>
          <a:lstStyle/>
          <a:p>
            <a:pPr marL="0" indent="0" algn="l">
              <a:buNone/>
            </a:pPr>
            <a:r>
              <a:rPr lang="en-US" sz="900" dirty="0">
                <a:solidFill>
                  <a:schemeClr val="tx1"/>
                </a:solidFill>
              </a:rPr>
              <a:t>Ramp-up</a:t>
            </a:r>
            <a:endParaRPr lang="en-US" sz="900" dirty="0"/>
          </a:p>
        </p:txBody>
      </p:sp>
      <p:sp>
        <p:nvSpPr>
          <p:cNvPr id="65" name="Delivery at 3.48"/>
          <p:cNvSpPr/>
          <p:nvPr/>
        </p:nvSpPr>
        <p:spPr>
          <a:xfrm>
            <a:off x="3129991" y="2297430"/>
            <a:ext cx="100584" cy="100584"/>
          </a:xfrm>
          <a:prstGeom prst="ellipse">
            <a:avLst/>
          </a:prstGeom>
          <a:solidFill>
            <a:schemeClr val="tx1"/>
          </a:solidFill>
          <a:ln w="15875">
            <a:solidFill>
              <a:schemeClr val="bg2"/>
            </a:solidFill>
            <a:prstDash val="solid"/>
          </a:ln>
        </p:spPr>
      </p:sp>
      <p:sp>
        <p:nvSpPr>
          <p:cNvPr id="66" name="Delivery at 5.14"/>
          <p:cNvSpPr/>
          <p:nvPr/>
        </p:nvSpPr>
        <p:spPr>
          <a:xfrm>
            <a:off x="4653382" y="2297430"/>
            <a:ext cx="100584" cy="100584"/>
          </a:xfrm>
          <a:prstGeom prst="ellipse">
            <a:avLst/>
          </a:prstGeom>
          <a:solidFill>
            <a:schemeClr val="tx1"/>
          </a:solidFill>
          <a:ln w="15875">
            <a:solidFill>
              <a:schemeClr val="bg2"/>
            </a:solidFill>
            <a:prstDash val="solid"/>
          </a:ln>
        </p:spPr>
      </p:sp>
      <p:sp>
        <p:nvSpPr>
          <p:cNvPr id="67" name="Delivery at 6.81"/>
          <p:cNvSpPr/>
          <p:nvPr/>
        </p:nvSpPr>
        <p:spPr>
          <a:xfrm>
            <a:off x="6176772" y="2297430"/>
            <a:ext cx="100584" cy="100584"/>
          </a:xfrm>
          <a:prstGeom prst="ellipse">
            <a:avLst/>
          </a:prstGeom>
          <a:solidFill>
            <a:schemeClr val="tx1"/>
          </a:solidFill>
          <a:ln w="15875">
            <a:solidFill>
              <a:schemeClr val="bg2"/>
            </a:solidFill>
            <a:prstDash val="solid"/>
          </a:ln>
        </p:spPr>
      </p:sp>
      <p:sp>
        <p:nvSpPr>
          <p:cNvPr id="68" name="Delivery at 6.81"/>
          <p:cNvSpPr/>
          <p:nvPr/>
        </p:nvSpPr>
        <p:spPr>
          <a:xfrm>
            <a:off x="6176772" y="2580894"/>
            <a:ext cx="100584" cy="100584"/>
          </a:xfrm>
          <a:prstGeom prst="ellipse">
            <a:avLst/>
          </a:prstGeom>
          <a:solidFill>
            <a:schemeClr val="tx1"/>
          </a:solidFill>
          <a:ln w="15875">
            <a:solidFill>
              <a:schemeClr val="bg2"/>
            </a:solidFill>
            <a:prstDash val="solid"/>
          </a:ln>
        </p:spPr>
      </p:sp>
      <p:sp>
        <p:nvSpPr>
          <p:cNvPr id="69" name="Delivery at 3.48"/>
          <p:cNvSpPr/>
          <p:nvPr/>
        </p:nvSpPr>
        <p:spPr>
          <a:xfrm>
            <a:off x="3129991" y="3134106"/>
            <a:ext cx="100584" cy="100584"/>
          </a:xfrm>
          <a:prstGeom prst="ellipse">
            <a:avLst/>
          </a:prstGeom>
          <a:solidFill>
            <a:schemeClr val="tx1"/>
          </a:solidFill>
          <a:ln w="15875">
            <a:solidFill>
              <a:schemeClr val="bg2"/>
            </a:solidFill>
            <a:prstDash val="solid"/>
          </a:ln>
        </p:spPr>
      </p:sp>
      <p:sp>
        <p:nvSpPr>
          <p:cNvPr id="70" name="Delivery at 5.14"/>
          <p:cNvSpPr/>
          <p:nvPr/>
        </p:nvSpPr>
        <p:spPr>
          <a:xfrm>
            <a:off x="4653382" y="3134106"/>
            <a:ext cx="100584" cy="100584"/>
          </a:xfrm>
          <a:prstGeom prst="ellipse">
            <a:avLst/>
          </a:prstGeom>
          <a:solidFill>
            <a:schemeClr val="tx1"/>
          </a:solidFill>
          <a:ln w="15875">
            <a:solidFill>
              <a:schemeClr val="bg2"/>
            </a:solidFill>
            <a:prstDash val="solid"/>
          </a:ln>
        </p:spPr>
      </p:sp>
      <p:sp>
        <p:nvSpPr>
          <p:cNvPr id="71" name="Delivery at 6.81"/>
          <p:cNvSpPr/>
          <p:nvPr/>
        </p:nvSpPr>
        <p:spPr>
          <a:xfrm>
            <a:off x="6176772" y="3134106"/>
            <a:ext cx="100584" cy="100584"/>
          </a:xfrm>
          <a:prstGeom prst="ellipse">
            <a:avLst/>
          </a:prstGeom>
          <a:solidFill>
            <a:schemeClr val="tx1"/>
          </a:solidFill>
          <a:ln w="15875">
            <a:solidFill>
              <a:schemeClr val="bg2"/>
            </a:solidFill>
            <a:prstDash val="solid"/>
          </a:ln>
        </p:spPr>
      </p:sp>
      <p:sp>
        <p:nvSpPr>
          <p:cNvPr id="72" name="Delivery at 8.00"/>
          <p:cNvSpPr/>
          <p:nvPr/>
        </p:nvSpPr>
        <p:spPr>
          <a:xfrm>
            <a:off x="7264908" y="3417570"/>
            <a:ext cx="100584" cy="100584"/>
          </a:xfrm>
          <a:prstGeom prst="ellipse">
            <a:avLst/>
          </a:prstGeom>
          <a:solidFill>
            <a:schemeClr val="tx1"/>
          </a:solidFill>
          <a:ln w="15875">
            <a:solidFill>
              <a:schemeClr val="bg2"/>
            </a:solidFill>
            <a:prstDash val="solid"/>
          </a:ln>
        </p:spPr>
      </p:sp>
      <p:sp>
        <p:nvSpPr>
          <p:cNvPr id="73" name="Delivery at 3.48"/>
          <p:cNvSpPr/>
          <p:nvPr/>
        </p:nvSpPr>
        <p:spPr>
          <a:xfrm>
            <a:off x="3129991" y="3970782"/>
            <a:ext cx="100584" cy="100584"/>
          </a:xfrm>
          <a:prstGeom prst="ellipse">
            <a:avLst/>
          </a:prstGeom>
          <a:solidFill>
            <a:schemeClr val="tx1"/>
          </a:solidFill>
          <a:ln w="15875">
            <a:solidFill>
              <a:schemeClr val="bg2"/>
            </a:solidFill>
            <a:prstDash val="solid"/>
          </a:ln>
        </p:spPr>
      </p:sp>
      <p:sp>
        <p:nvSpPr>
          <p:cNvPr id="74" name="Delivery at 5.14"/>
          <p:cNvSpPr/>
          <p:nvPr/>
        </p:nvSpPr>
        <p:spPr>
          <a:xfrm>
            <a:off x="4653382" y="3970782"/>
            <a:ext cx="100584" cy="100584"/>
          </a:xfrm>
          <a:prstGeom prst="ellipse">
            <a:avLst/>
          </a:prstGeom>
          <a:solidFill>
            <a:schemeClr val="tx1"/>
          </a:solidFill>
          <a:ln w="15875">
            <a:solidFill>
              <a:schemeClr val="bg2"/>
            </a:solidFill>
            <a:prstDash val="solid"/>
          </a:ln>
        </p:spPr>
      </p:sp>
      <p:sp>
        <p:nvSpPr>
          <p:cNvPr id="75" name="Delivery at 6.81"/>
          <p:cNvSpPr/>
          <p:nvPr/>
        </p:nvSpPr>
        <p:spPr>
          <a:xfrm>
            <a:off x="6176772" y="3970782"/>
            <a:ext cx="100584" cy="100584"/>
          </a:xfrm>
          <a:prstGeom prst="ellipse">
            <a:avLst/>
          </a:prstGeom>
          <a:solidFill>
            <a:schemeClr val="tx1"/>
          </a:solidFill>
          <a:ln w="15875">
            <a:solidFill>
              <a:schemeClr val="bg2"/>
            </a:solidFill>
            <a:prstDash val="solid"/>
          </a:ln>
        </p:spPr>
      </p:sp>
      <p:sp>
        <p:nvSpPr>
          <p:cNvPr id="76" name="Delivery at 8.00"/>
          <p:cNvSpPr/>
          <p:nvPr/>
        </p:nvSpPr>
        <p:spPr>
          <a:xfrm>
            <a:off x="7264908" y="3970782"/>
            <a:ext cx="100584" cy="100584"/>
          </a:xfrm>
          <a:prstGeom prst="ellipse">
            <a:avLst/>
          </a:prstGeom>
          <a:solidFill>
            <a:schemeClr val="tx1"/>
          </a:solidFill>
          <a:ln w="15875">
            <a:solidFill>
              <a:schemeClr val="bg2"/>
            </a:solidFill>
            <a:prstDash val="solid"/>
          </a:ln>
        </p:spPr>
      </p:sp>
      <p:sp>
        <p:nvSpPr>
          <p:cNvPr id="77" name="Delivery at 6.81"/>
          <p:cNvSpPr/>
          <p:nvPr/>
        </p:nvSpPr>
        <p:spPr>
          <a:xfrm>
            <a:off x="6176772" y="4254246"/>
            <a:ext cx="100584" cy="100584"/>
          </a:xfrm>
          <a:prstGeom prst="ellipse">
            <a:avLst/>
          </a:prstGeom>
          <a:solidFill>
            <a:schemeClr val="tx1"/>
          </a:solidFill>
          <a:ln w="15875">
            <a:solidFill>
              <a:schemeClr val="bg2"/>
            </a:solidFill>
            <a:prstDash val="solid"/>
          </a:ln>
        </p:spPr>
      </p:sp>
    </p:spTree>
  </p:cSld>
  <p:clrMapOvr>
    <a:masterClrMapping/>
  </p:clrMapOvr>
</p:sld>
</file>

<file path=ppt/theme/theme1.xml><?xml version="1.0" encoding="utf-8"?>
<a:theme xmlns:a="http://schemas.openxmlformats.org/drawingml/2006/main" name="ITONICS Luna">
  <a:themeElements>
    <a:clrScheme name="ITONICS Luna">
      <a:dk1>
        <a:srgbClr val="000000"/>
      </a:dk1>
      <a:lt1>
        <a:srgbClr val="FFFFFF"/>
      </a:lt1>
      <a:dk2>
        <a:srgbClr val="1A1A1A"/>
      </a:dk2>
      <a:lt2>
        <a:srgbClr val="F4F4F4"/>
      </a:lt2>
      <a:accent1>
        <a:srgbClr val="1A1A1A"/>
      </a:accent1>
      <a:accent2>
        <a:srgbClr val="FF3399"/>
      </a:accent2>
      <a:accent3>
        <a:srgbClr val="4A4A4A"/>
      </a:accent3>
      <a:accent4>
        <a:srgbClr val="8C8C8C"/>
      </a:accent4>
      <a:accent5>
        <a:srgbClr val="D9D9D9"/>
      </a:accent5>
      <a:accent6>
        <a:srgbClr val="B3B3B3"/>
      </a:accent6>
      <a:hlink>
        <a:srgbClr val="FF3399"/>
      </a:hlink>
      <a:folHlink>
        <a:srgbClr val="4A4A4A"/>
      </a:folHlink>
    </a:clrScheme>
    <a:fontScheme name="ITONICS Luna">
      <a:majorFont>
        <a:latin typeface="Poppins Medium"/>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593</Words>
  <Application>Microsoft Office PowerPoint</Application>
  <PresentationFormat>Bildschirmpräsentation (16:9)</PresentationFormat>
  <Paragraphs>179</Paragraphs>
  <Slides>4</Slides>
  <Notes>4</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4</vt:i4>
      </vt:variant>
    </vt:vector>
  </HeadingPairs>
  <TitlesOfParts>
    <vt:vector size="7" baseType="lpstr">
      <vt:lpstr>Arial</vt:lpstr>
      <vt:lpstr>Manrope</vt:lpstr>
      <vt:lpstr>ITONICS Luna</vt:lpstr>
      <vt:lpstr>Strategy Roadmap Template</vt:lpstr>
      <vt:lpstr>Technology Roadmap Template</vt:lpstr>
      <vt:lpstr>Project Roadmap Template</vt:lpstr>
      <vt:lpstr>Product Roadmap Template</vt:lpstr>
    </vt:vector>
  </TitlesOfParts>
  <Company>ITONICS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 Roadmap Template</dc:title>
  <dc:subject>PptxGenJS Presentation</dc:subject>
  <dc:creator>PptxGenJS</dc:creator>
  <cp:lastModifiedBy>Tassilo Henike</cp:lastModifiedBy>
  <cp:revision>4</cp:revision>
  <dcterms:created xsi:type="dcterms:W3CDTF">2026-10-09T13:53:08Z</dcterms:created>
  <dcterms:modified xsi:type="dcterms:W3CDTF">2026-10-09T16:47:31Z</dcterms:modified>
</cp:coreProperties>
</file>